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9" autoAdjust="0"/>
    <p:restoredTop sz="94660"/>
  </p:normalViewPr>
  <p:slideViewPr>
    <p:cSldViewPr snapToGrid="0">
      <p:cViewPr varScale="1">
        <p:scale>
          <a:sx n="81" d="100"/>
          <a:sy n="81" d="100"/>
        </p:scale>
        <p:origin x="76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C8A3-B476-4482-9B3F-E2C0D33EC1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025404AC-15DF-4374-B1F8-FF5CC7AC5F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087B1B8-D650-44D5-8CFB-5478A178481C}"/>
              </a:ext>
            </a:extLst>
          </p:cNvPr>
          <p:cNvSpPr>
            <a:spLocks noGrp="1"/>
          </p:cNvSpPr>
          <p:nvPr>
            <p:ph type="dt" sz="half" idx="10"/>
          </p:nvPr>
        </p:nvSpPr>
        <p:spPr/>
        <p:txBody>
          <a:bodyPr/>
          <a:lstStyle/>
          <a:p>
            <a:fld id="{0E81EB1F-A1CB-4111-8094-1BE4042764CD}" type="datetimeFigureOut">
              <a:rPr lang="en-CA" smtClean="0"/>
              <a:t>2021-06-21</a:t>
            </a:fld>
            <a:endParaRPr lang="en-CA"/>
          </a:p>
        </p:txBody>
      </p:sp>
      <p:sp>
        <p:nvSpPr>
          <p:cNvPr id="5" name="Footer Placeholder 4">
            <a:extLst>
              <a:ext uri="{FF2B5EF4-FFF2-40B4-BE49-F238E27FC236}">
                <a16:creationId xmlns:a16="http://schemas.microsoft.com/office/drawing/2014/main" id="{FDBC68C3-1466-4BF0-B8F7-E609E2CC60B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CD901D7-C661-45D5-B48C-8559988E88F3}"/>
              </a:ext>
            </a:extLst>
          </p:cNvPr>
          <p:cNvSpPr>
            <a:spLocks noGrp="1"/>
          </p:cNvSpPr>
          <p:nvPr>
            <p:ph type="sldNum" sz="quarter" idx="12"/>
          </p:nvPr>
        </p:nvSpPr>
        <p:spPr/>
        <p:txBody>
          <a:bodyPr/>
          <a:lstStyle/>
          <a:p>
            <a:fld id="{D4D91E66-2E60-4A3B-BFA8-0D417BDCE11E}" type="slidenum">
              <a:rPr lang="en-CA" smtClean="0"/>
              <a:t>‹#›</a:t>
            </a:fld>
            <a:endParaRPr lang="en-CA"/>
          </a:p>
        </p:txBody>
      </p:sp>
    </p:spTree>
    <p:extLst>
      <p:ext uri="{BB962C8B-B14F-4D97-AF65-F5344CB8AC3E}">
        <p14:creationId xmlns:p14="http://schemas.microsoft.com/office/powerpoint/2010/main" val="2505989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60C54-E3A2-4C31-88B8-5909BA56EC2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D366D92-26B8-4EE7-BFCD-5AFFD19413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636E283-EA81-4B69-802A-91A8C37C7770}"/>
              </a:ext>
            </a:extLst>
          </p:cNvPr>
          <p:cNvSpPr>
            <a:spLocks noGrp="1"/>
          </p:cNvSpPr>
          <p:nvPr>
            <p:ph type="dt" sz="half" idx="10"/>
          </p:nvPr>
        </p:nvSpPr>
        <p:spPr/>
        <p:txBody>
          <a:bodyPr/>
          <a:lstStyle/>
          <a:p>
            <a:fld id="{0E81EB1F-A1CB-4111-8094-1BE4042764CD}" type="datetimeFigureOut">
              <a:rPr lang="en-CA" smtClean="0"/>
              <a:t>2021-06-21</a:t>
            </a:fld>
            <a:endParaRPr lang="en-CA"/>
          </a:p>
        </p:txBody>
      </p:sp>
      <p:sp>
        <p:nvSpPr>
          <p:cNvPr id="5" name="Footer Placeholder 4">
            <a:extLst>
              <a:ext uri="{FF2B5EF4-FFF2-40B4-BE49-F238E27FC236}">
                <a16:creationId xmlns:a16="http://schemas.microsoft.com/office/drawing/2014/main" id="{5B727BBE-E9AE-4044-A8B7-E50EBE0A8E6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996F622-6DC7-4A15-8C59-98E3D0A68A1C}"/>
              </a:ext>
            </a:extLst>
          </p:cNvPr>
          <p:cNvSpPr>
            <a:spLocks noGrp="1"/>
          </p:cNvSpPr>
          <p:nvPr>
            <p:ph type="sldNum" sz="quarter" idx="12"/>
          </p:nvPr>
        </p:nvSpPr>
        <p:spPr/>
        <p:txBody>
          <a:bodyPr/>
          <a:lstStyle/>
          <a:p>
            <a:fld id="{D4D91E66-2E60-4A3B-BFA8-0D417BDCE11E}" type="slidenum">
              <a:rPr lang="en-CA" smtClean="0"/>
              <a:t>‹#›</a:t>
            </a:fld>
            <a:endParaRPr lang="en-CA"/>
          </a:p>
        </p:txBody>
      </p:sp>
    </p:spTree>
    <p:extLst>
      <p:ext uri="{BB962C8B-B14F-4D97-AF65-F5344CB8AC3E}">
        <p14:creationId xmlns:p14="http://schemas.microsoft.com/office/powerpoint/2010/main" val="193370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5B84AA-5A85-4FC5-A0FD-563EDAAD85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6315A80-F942-478A-BEA5-B3A3F64309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34E44AF-0E6C-422E-A6DD-C266BBF52DBB}"/>
              </a:ext>
            </a:extLst>
          </p:cNvPr>
          <p:cNvSpPr>
            <a:spLocks noGrp="1"/>
          </p:cNvSpPr>
          <p:nvPr>
            <p:ph type="dt" sz="half" idx="10"/>
          </p:nvPr>
        </p:nvSpPr>
        <p:spPr/>
        <p:txBody>
          <a:bodyPr/>
          <a:lstStyle/>
          <a:p>
            <a:fld id="{0E81EB1F-A1CB-4111-8094-1BE4042764CD}" type="datetimeFigureOut">
              <a:rPr lang="en-CA" smtClean="0"/>
              <a:t>2021-06-21</a:t>
            </a:fld>
            <a:endParaRPr lang="en-CA"/>
          </a:p>
        </p:txBody>
      </p:sp>
      <p:sp>
        <p:nvSpPr>
          <p:cNvPr id="5" name="Footer Placeholder 4">
            <a:extLst>
              <a:ext uri="{FF2B5EF4-FFF2-40B4-BE49-F238E27FC236}">
                <a16:creationId xmlns:a16="http://schemas.microsoft.com/office/drawing/2014/main" id="{8134117E-62CE-410D-8789-B7CD6CB0A70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04BD96E-476D-4465-807E-8692AF192388}"/>
              </a:ext>
            </a:extLst>
          </p:cNvPr>
          <p:cNvSpPr>
            <a:spLocks noGrp="1"/>
          </p:cNvSpPr>
          <p:nvPr>
            <p:ph type="sldNum" sz="quarter" idx="12"/>
          </p:nvPr>
        </p:nvSpPr>
        <p:spPr/>
        <p:txBody>
          <a:bodyPr/>
          <a:lstStyle/>
          <a:p>
            <a:fld id="{D4D91E66-2E60-4A3B-BFA8-0D417BDCE11E}" type="slidenum">
              <a:rPr lang="en-CA" smtClean="0"/>
              <a:t>‹#›</a:t>
            </a:fld>
            <a:endParaRPr lang="en-CA"/>
          </a:p>
        </p:txBody>
      </p:sp>
    </p:spTree>
    <p:extLst>
      <p:ext uri="{BB962C8B-B14F-4D97-AF65-F5344CB8AC3E}">
        <p14:creationId xmlns:p14="http://schemas.microsoft.com/office/powerpoint/2010/main" val="2274976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CC6F8-070F-4A08-B95B-7E72295C1A9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5EBB93F4-CE6E-42F4-B2D6-B1D89BD747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474E927-E5EC-4B3C-ACE8-0596C2AD98A7}"/>
              </a:ext>
            </a:extLst>
          </p:cNvPr>
          <p:cNvSpPr>
            <a:spLocks noGrp="1"/>
          </p:cNvSpPr>
          <p:nvPr>
            <p:ph type="dt" sz="half" idx="10"/>
          </p:nvPr>
        </p:nvSpPr>
        <p:spPr/>
        <p:txBody>
          <a:bodyPr/>
          <a:lstStyle/>
          <a:p>
            <a:fld id="{0E81EB1F-A1CB-4111-8094-1BE4042764CD}" type="datetimeFigureOut">
              <a:rPr lang="en-CA" smtClean="0"/>
              <a:t>2021-06-21</a:t>
            </a:fld>
            <a:endParaRPr lang="en-CA"/>
          </a:p>
        </p:txBody>
      </p:sp>
      <p:sp>
        <p:nvSpPr>
          <p:cNvPr id="5" name="Footer Placeholder 4">
            <a:extLst>
              <a:ext uri="{FF2B5EF4-FFF2-40B4-BE49-F238E27FC236}">
                <a16:creationId xmlns:a16="http://schemas.microsoft.com/office/drawing/2014/main" id="{E5727308-8A49-44B3-9C4B-8601093CF25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1BBCACB-5525-4799-A0D6-4D48DD3FAEC4}"/>
              </a:ext>
            </a:extLst>
          </p:cNvPr>
          <p:cNvSpPr>
            <a:spLocks noGrp="1"/>
          </p:cNvSpPr>
          <p:nvPr>
            <p:ph type="sldNum" sz="quarter" idx="12"/>
          </p:nvPr>
        </p:nvSpPr>
        <p:spPr/>
        <p:txBody>
          <a:bodyPr/>
          <a:lstStyle/>
          <a:p>
            <a:fld id="{D4D91E66-2E60-4A3B-BFA8-0D417BDCE11E}" type="slidenum">
              <a:rPr lang="en-CA" smtClean="0"/>
              <a:t>‹#›</a:t>
            </a:fld>
            <a:endParaRPr lang="en-CA"/>
          </a:p>
        </p:txBody>
      </p:sp>
    </p:spTree>
    <p:extLst>
      <p:ext uri="{BB962C8B-B14F-4D97-AF65-F5344CB8AC3E}">
        <p14:creationId xmlns:p14="http://schemas.microsoft.com/office/powerpoint/2010/main" val="1674215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446F5-0EBC-4A81-BB51-0414E00CEA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2F51638-65E0-41AC-AEF2-B425B145C6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4D38BF-5B16-44EB-BB2F-F5A984176E78}"/>
              </a:ext>
            </a:extLst>
          </p:cNvPr>
          <p:cNvSpPr>
            <a:spLocks noGrp="1"/>
          </p:cNvSpPr>
          <p:nvPr>
            <p:ph type="dt" sz="half" idx="10"/>
          </p:nvPr>
        </p:nvSpPr>
        <p:spPr/>
        <p:txBody>
          <a:bodyPr/>
          <a:lstStyle/>
          <a:p>
            <a:fld id="{0E81EB1F-A1CB-4111-8094-1BE4042764CD}" type="datetimeFigureOut">
              <a:rPr lang="en-CA" smtClean="0"/>
              <a:t>2021-06-21</a:t>
            </a:fld>
            <a:endParaRPr lang="en-CA"/>
          </a:p>
        </p:txBody>
      </p:sp>
      <p:sp>
        <p:nvSpPr>
          <p:cNvPr id="5" name="Footer Placeholder 4">
            <a:extLst>
              <a:ext uri="{FF2B5EF4-FFF2-40B4-BE49-F238E27FC236}">
                <a16:creationId xmlns:a16="http://schemas.microsoft.com/office/drawing/2014/main" id="{5AF9BA30-B77B-41FF-94C5-B02313D10CD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9764AE2-65F0-48A4-9EC5-BB04246F3630}"/>
              </a:ext>
            </a:extLst>
          </p:cNvPr>
          <p:cNvSpPr>
            <a:spLocks noGrp="1"/>
          </p:cNvSpPr>
          <p:nvPr>
            <p:ph type="sldNum" sz="quarter" idx="12"/>
          </p:nvPr>
        </p:nvSpPr>
        <p:spPr/>
        <p:txBody>
          <a:bodyPr/>
          <a:lstStyle/>
          <a:p>
            <a:fld id="{D4D91E66-2E60-4A3B-BFA8-0D417BDCE11E}" type="slidenum">
              <a:rPr lang="en-CA" smtClean="0"/>
              <a:t>‹#›</a:t>
            </a:fld>
            <a:endParaRPr lang="en-CA"/>
          </a:p>
        </p:txBody>
      </p:sp>
    </p:spTree>
    <p:extLst>
      <p:ext uri="{BB962C8B-B14F-4D97-AF65-F5344CB8AC3E}">
        <p14:creationId xmlns:p14="http://schemas.microsoft.com/office/powerpoint/2010/main" val="3891745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85843-05A2-4048-9CEA-14F90B11C6F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897E616-2845-4015-8AC4-1283EDF1D6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8D1DECB3-40FF-43F1-A226-3D603C2C96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497108B5-184C-4C62-9EEB-2A0D49560632}"/>
              </a:ext>
            </a:extLst>
          </p:cNvPr>
          <p:cNvSpPr>
            <a:spLocks noGrp="1"/>
          </p:cNvSpPr>
          <p:nvPr>
            <p:ph type="dt" sz="half" idx="10"/>
          </p:nvPr>
        </p:nvSpPr>
        <p:spPr/>
        <p:txBody>
          <a:bodyPr/>
          <a:lstStyle/>
          <a:p>
            <a:fld id="{0E81EB1F-A1CB-4111-8094-1BE4042764CD}" type="datetimeFigureOut">
              <a:rPr lang="en-CA" smtClean="0"/>
              <a:t>2021-06-21</a:t>
            </a:fld>
            <a:endParaRPr lang="en-CA"/>
          </a:p>
        </p:txBody>
      </p:sp>
      <p:sp>
        <p:nvSpPr>
          <p:cNvPr id="6" name="Footer Placeholder 5">
            <a:extLst>
              <a:ext uri="{FF2B5EF4-FFF2-40B4-BE49-F238E27FC236}">
                <a16:creationId xmlns:a16="http://schemas.microsoft.com/office/drawing/2014/main" id="{BC7251CE-2668-4A01-A72F-C66A4F255A4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D1A1A04-64F2-472E-97A1-629D4003E069}"/>
              </a:ext>
            </a:extLst>
          </p:cNvPr>
          <p:cNvSpPr>
            <a:spLocks noGrp="1"/>
          </p:cNvSpPr>
          <p:nvPr>
            <p:ph type="sldNum" sz="quarter" idx="12"/>
          </p:nvPr>
        </p:nvSpPr>
        <p:spPr/>
        <p:txBody>
          <a:bodyPr/>
          <a:lstStyle/>
          <a:p>
            <a:fld id="{D4D91E66-2E60-4A3B-BFA8-0D417BDCE11E}" type="slidenum">
              <a:rPr lang="en-CA" smtClean="0"/>
              <a:t>‹#›</a:t>
            </a:fld>
            <a:endParaRPr lang="en-CA"/>
          </a:p>
        </p:txBody>
      </p:sp>
    </p:spTree>
    <p:extLst>
      <p:ext uri="{BB962C8B-B14F-4D97-AF65-F5344CB8AC3E}">
        <p14:creationId xmlns:p14="http://schemas.microsoft.com/office/powerpoint/2010/main" val="1606828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42C3A-4BF9-4782-91AA-14D3083DD5D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DA6EAD2-B201-4431-95C3-9FC7B63F97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A43138-2453-42BF-B011-7305E5BC93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7D3E6FA-AD18-4AD5-8B41-2B5C615E59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6FD17B-A086-4471-B8E0-9EDCBE10B1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9EBDE153-D6EA-4435-BE4E-2B6F9E773AD2}"/>
              </a:ext>
            </a:extLst>
          </p:cNvPr>
          <p:cNvSpPr>
            <a:spLocks noGrp="1"/>
          </p:cNvSpPr>
          <p:nvPr>
            <p:ph type="dt" sz="half" idx="10"/>
          </p:nvPr>
        </p:nvSpPr>
        <p:spPr/>
        <p:txBody>
          <a:bodyPr/>
          <a:lstStyle/>
          <a:p>
            <a:fld id="{0E81EB1F-A1CB-4111-8094-1BE4042764CD}" type="datetimeFigureOut">
              <a:rPr lang="en-CA" smtClean="0"/>
              <a:t>2021-06-21</a:t>
            </a:fld>
            <a:endParaRPr lang="en-CA"/>
          </a:p>
        </p:txBody>
      </p:sp>
      <p:sp>
        <p:nvSpPr>
          <p:cNvPr id="8" name="Footer Placeholder 7">
            <a:extLst>
              <a:ext uri="{FF2B5EF4-FFF2-40B4-BE49-F238E27FC236}">
                <a16:creationId xmlns:a16="http://schemas.microsoft.com/office/drawing/2014/main" id="{98D9C012-1681-4644-A8C7-92C2011CBAEB}"/>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54B810F1-1EA1-4BEE-B791-EC7FAD78916F}"/>
              </a:ext>
            </a:extLst>
          </p:cNvPr>
          <p:cNvSpPr>
            <a:spLocks noGrp="1"/>
          </p:cNvSpPr>
          <p:nvPr>
            <p:ph type="sldNum" sz="quarter" idx="12"/>
          </p:nvPr>
        </p:nvSpPr>
        <p:spPr/>
        <p:txBody>
          <a:bodyPr/>
          <a:lstStyle/>
          <a:p>
            <a:fld id="{D4D91E66-2E60-4A3B-BFA8-0D417BDCE11E}" type="slidenum">
              <a:rPr lang="en-CA" smtClean="0"/>
              <a:t>‹#›</a:t>
            </a:fld>
            <a:endParaRPr lang="en-CA"/>
          </a:p>
        </p:txBody>
      </p:sp>
    </p:spTree>
    <p:extLst>
      <p:ext uri="{BB962C8B-B14F-4D97-AF65-F5344CB8AC3E}">
        <p14:creationId xmlns:p14="http://schemas.microsoft.com/office/powerpoint/2010/main" val="2199992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29DC6-0DFC-47A1-B1B3-72B765F2460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AF7E5790-1D28-4F3F-B15C-46068A088398}"/>
              </a:ext>
            </a:extLst>
          </p:cNvPr>
          <p:cNvSpPr>
            <a:spLocks noGrp="1"/>
          </p:cNvSpPr>
          <p:nvPr>
            <p:ph type="dt" sz="half" idx="10"/>
          </p:nvPr>
        </p:nvSpPr>
        <p:spPr/>
        <p:txBody>
          <a:bodyPr/>
          <a:lstStyle/>
          <a:p>
            <a:fld id="{0E81EB1F-A1CB-4111-8094-1BE4042764CD}" type="datetimeFigureOut">
              <a:rPr lang="en-CA" smtClean="0"/>
              <a:t>2021-06-21</a:t>
            </a:fld>
            <a:endParaRPr lang="en-CA"/>
          </a:p>
        </p:txBody>
      </p:sp>
      <p:sp>
        <p:nvSpPr>
          <p:cNvPr id="4" name="Footer Placeholder 3">
            <a:extLst>
              <a:ext uri="{FF2B5EF4-FFF2-40B4-BE49-F238E27FC236}">
                <a16:creationId xmlns:a16="http://schemas.microsoft.com/office/drawing/2014/main" id="{98393C62-E33D-49BC-88BA-88043D0AAE94}"/>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E74C766-0492-42E2-90A7-27756D746875}"/>
              </a:ext>
            </a:extLst>
          </p:cNvPr>
          <p:cNvSpPr>
            <a:spLocks noGrp="1"/>
          </p:cNvSpPr>
          <p:nvPr>
            <p:ph type="sldNum" sz="quarter" idx="12"/>
          </p:nvPr>
        </p:nvSpPr>
        <p:spPr/>
        <p:txBody>
          <a:bodyPr/>
          <a:lstStyle/>
          <a:p>
            <a:fld id="{D4D91E66-2E60-4A3B-BFA8-0D417BDCE11E}" type="slidenum">
              <a:rPr lang="en-CA" smtClean="0"/>
              <a:t>‹#›</a:t>
            </a:fld>
            <a:endParaRPr lang="en-CA"/>
          </a:p>
        </p:txBody>
      </p:sp>
    </p:spTree>
    <p:extLst>
      <p:ext uri="{BB962C8B-B14F-4D97-AF65-F5344CB8AC3E}">
        <p14:creationId xmlns:p14="http://schemas.microsoft.com/office/powerpoint/2010/main" val="1290157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75B4A2-005B-46A0-B8F7-70DB89E6C57A}"/>
              </a:ext>
            </a:extLst>
          </p:cNvPr>
          <p:cNvSpPr>
            <a:spLocks noGrp="1"/>
          </p:cNvSpPr>
          <p:nvPr>
            <p:ph type="dt" sz="half" idx="10"/>
          </p:nvPr>
        </p:nvSpPr>
        <p:spPr/>
        <p:txBody>
          <a:bodyPr/>
          <a:lstStyle/>
          <a:p>
            <a:fld id="{0E81EB1F-A1CB-4111-8094-1BE4042764CD}" type="datetimeFigureOut">
              <a:rPr lang="en-CA" smtClean="0"/>
              <a:t>2021-06-21</a:t>
            </a:fld>
            <a:endParaRPr lang="en-CA"/>
          </a:p>
        </p:txBody>
      </p:sp>
      <p:sp>
        <p:nvSpPr>
          <p:cNvPr id="3" name="Footer Placeholder 2">
            <a:extLst>
              <a:ext uri="{FF2B5EF4-FFF2-40B4-BE49-F238E27FC236}">
                <a16:creationId xmlns:a16="http://schemas.microsoft.com/office/drawing/2014/main" id="{E54BFEF2-8C67-4A96-A569-5633BBE8A39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AA287B8B-91E7-4056-A887-66C464F6575B}"/>
              </a:ext>
            </a:extLst>
          </p:cNvPr>
          <p:cNvSpPr>
            <a:spLocks noGrp="1"/>
          </p:cNvSpPr>
          <p:nvPr>
            <p:ph type="sldNum" sz="quarter" idx="12"/>
          </p:nvPr>
        </p:nvSpPr>
        <p:spPr/>
        <p:txBody>
          <a:bodyPr/>
          <a:lstStyle/>
          <a:p>
            <a:fld id="{D4D91E66-2E60-4A3B-BFA8-0D417BDCE11E}" type="slidenum">
              <a:rPr lang="en-CA" smtClean="0"/>
              <a:t>‹#›</a:t>
            </a:fld>
            <a:endParaRPr lang="en-CA"/>
          </a:p>
        </p:txBody>
      </p:sp>
    </p:spTree>
    <p:extLst>
      <p:ext uri="{BB962C8B-B14F-4D97-AF65-F5344CB8AC3E}">
        <p14:creationId xmlns:p14="http://schemas.microsoft.com/office/powerpoint/2010/main" val="37248288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3852-2421-4AE3-A870-11017764FF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BDDFACA-E909-43D9-A020-1F3F3EB25C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A9967F0B-D09A-4F43-8174-B540A05139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AFCEFB-6614-4878-8CEA-791EFCD9C764}"/>
              </a:ext>
            </a:extLst>
          </p:cNvPr>
          <p:cNvSpPr>
            <a:spLocks noGrp="1"/>
          </p:cNvSpPr>
          <p:nvPr>
            <p:ph type="dt" sz="half" idx="10"/>
          </p:nvPr>
        </p:nvSpPr>
        <p:spPr/>
        <p:txBody>
          <a:bodyPr/>
          <a:lstStyle/>
          <a:p>
            <a:fld id="{0E81EB1F-A1CB-4111-8094-1BE4042764CD}" type="datetimeFigureOut">
              <a:rPr lang="en-CA" smtClean="0"/>
              <a:t>2021-06-21</a:t>
            </a:fld>
            <a:endParaRPr lang="en-CA"/>
          </a:p>
        </p:txBody>
      </p:sp>
      <p:sp>
        <p:nvSpPr>
          <p:cNvPr id="6" name="Footer Placeholder 5">
            <a:extLst>
              <a:ext uri="{FF2B5EF4-FFF2-40B4-BE49-F238E27FC236}">
                <a16:creationId xmlns:a16="http://schemas.microsoft.com/office/drawing/2014/main" id="{2CB75454-7F62-4F28-A9E7-0CCB2D3A6CD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72E8771-636E-4D17-8932-7C67A457E4B3}"/>
              </a:ext>
            </a:extLst>
          </p:cNvPr>
          <p:cNvSpPr>
            <a:spLocks noGrp="1"/>
          </p:cNvSpPr>
          <p:nvPr>
            <p:ph type="sldNum" sz="quarter" idx="12"/>
          </p:nvPr>
        </p:nvSpPr>
        <p:spPr/>
        <p:txBody>
          <a:bodyPr/>
          <a:lstStyle/>
          <a:p>
            <a:fld id="{D4D91E66-2E60-4A3B-BFA8-0D417BDCE11E}" type="slidenum">
              <a:rPr lang="en-CA" smtClean="0"/>
              <a:t>‹#›</a:t>
            </a:fld>
            <a:endParaRPr lang="en-CA"/>
          </a:p>
        </p:txBody>
      </p:sp>
    </p:spTree>
    <p:extLst>
      <p:ext uri="{BB962C8B-B14F-4D97-AF65-F5344CB8AC3E}">
        <p14:creationId xmlns:p14="http://schemas.microsoft.com/office/powerpoint/2010/main" val="2059890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7E737-887C-424A-B741-E99E60A7E4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EC114C65-F00D-4EC3-99AD-29D88D4B39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8CC4B11B-2EC0-458F-8972-75A4042464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6F06D-0681-4FC1-846A-74B7FEAC8584}"/>
              </a:ext>
            </a:extLst>
          </p:cNvPr>
          <p:cNvSpPr>
            <a:spLocks noGrp="1"/>
          </p:cNvSpPr>
          <p:nvPr>
            <p:ph type="dt" sz="half" idx="10"/>
          </p:nvPr>
        </p:nvSpPr>
        <p:spPr/>
        <p:txBody>
          <a:bodyPr/>
          <a:lstStyle/>
          <a:p>
            <a:fld id="{0E81EB1F-A1CB-4111-8094-1BE4042764CD}" type="datetimeFigureOut">
              <a:rPr lang="en-CA" smtClean="0"/>
              <a:t>2021-06-21</a:t>
            </a:fld>
            <a:endParaRPr lang="en-CA"/>
          </a:p>
        </p:txBody>
      </p:sp>
      <p:sp>
        <p:nvSpPr>
          <p:cNvPr id="6" name="Footer Placeholder 5">
            <a:extLst>
              <a:ext uri="{FF2B5EF4-FFF2-40B4-BE49-F238E27FC236}">
                <a16:creationId xmlns:a16="http://schemas.microsoft.com/office/drawing/2014/main" id="{3B6418E8-4474-4595-9F1C-2FB11C40E1F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DF5B2D9-3A5C-41E0-ABCB-6065A8056858}"/>
              </a:ext>
            </a:extLst>
          </p:cNvPr>
          <p:cNvSpPr>
            <a:spLocks noGrp="1"/>
          </p:cNvSpPr>
          <p:nvPr>
            <p:ph type="sldNum" sz="quarter" idx="12"/>
          </p:nvPr>
        </p:nvSpPr>
        <p:spPr/>
        <p:txBody>
          <a:bodyPr/>
          <a:lstStyle/>
          <a:p>
            <a:fld id="{D4D91E66-2E60-4A3B-BFA8-0D417BDCE11E}" type="slidenum">
              <a:rPr lang="en-CA" smtClean="0"/>
              <a:t>‹#›</a:t>
            </a:fld>
            <a:endParaRPr lang="en-CA"/>
          </a:p>
        </p:txBody>
      </p:sp>
    </p:spTree>
    <p:extLst>
      <p:ext uri="{BB962C8B-B14F-4D97-AF65-F5344CB8AC3E}">
        <p14:creationId xmlns:p14="http://schemas.microsoft.com/office/powerpoint/2010/main" val="1218888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65EEA1-EFB7-460B-9B9B-6EE57FB672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15F67CE-D83A-467E-B7AD-8FBA5D6714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202102D-B641-4AF2-9B2D-D21098BE27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81EB1F-A1CB-4111-8094-1BE4042764CD}" type="datetimeFigureOut">
              <a:rPr lang="en-CA" smtClean="0"/>
              <a:t>2021-06-21</a:t>
            </a:fld>
            <a:endParaRPr lang="en-CA"/>
          </a:p>
        </p:txBody>
      </p:sp>
      <p:sp>
        <p:nvSpPr>
          <p:cNvPr id="5" name="Footer Placeholder 4">
            <a:extLst>
              <a:ext uri="{FF2B5EF4-FFF2-40B4-BE49-F238E27FC236}">
                <a16:creationId xmlns:a16="http://schemas.microsoft.com/office/drawing/2014/main" id="{A9E653E4-074E-408E-967D-FEDD30D298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249BD8FB-E0E3-4096-AA32-F942C3E630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D91E66-2E60-4A3B-BFA8-0D417BDCE11E}" type="slidenum">
              <a:rPr lang="en-CA" smtClean="0"/>
              <a:t>‹#›</a:t>
            </a:fld>
            <a:endParaRPr lang="en-CA"/>
          </a:p>
        </p:txBody>
      </p:sp>
    </p:spTree>
    <p:extLst>
      <p:ext uri="{BB962C8B-B14F-4D97-AF65-F5344CB8AC3E}">
        <p14:creationId xmlns:p14="http://schemas.microsoft.com/office/powerpoint/2010/main" val="22716496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passport.easyeda.com/register"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asyeda.com/page/contribute" TargetMode="External"/><Relationship Id="rId2" Type="http://schemas.openxmlformats.org/officeDocument/2006/relationships/hyperlink" Target="https://lcsc.co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www.instructables.com/PCB-Designing-Using-EasyEDA/" TargetMode="External"/><Relationship Id="rId3" Type="http://schemas.openxmlformats.org/officeDocument/2006/relationships/hyperlink" Target="https://docs.easyeda.com/en/Schematic/Libraries/index.html" TargetMode="External"/><Relationship Id="rId7" Type="http://schemas.openxmlformats.org/officeDocument/2006/relationships/hyperlink" Target="https://www.thoughtco.com/what-is-a-schematic-diagram-4584811" TargetMode="External"/><Relationship Id="rId2" Type="http://schemas.openxmlformats.org/officeDocument/2006/relationships/hyperlink" Target="https://www.electronics-lab.com/top-10-free-pcb-design-software-2019/" TargetMode="External"/><Relationship Id="rId1" Type="http://schemas.openxmlformats.org/officeDocument/2006/relationships/slideLayout" Target="../slideLayouts/slideLayout2.xml"/><Relationship Id="rId6" Type="http://schemas.openxmlformats.org/officeDocument/2006/relationships/hyperlink" Target="https://easyeda.com/janstar1122/jan_example_circuits-yjhN5dICw" TargetMode="External"/><Relationship Id="rId5" Type="http://schemas.openxmlformats.org/officeDocument/2006/relationships/hyperlink" Target="https://www.wellpcb.com/easyeda.html" TargetMode="External"/><Relationship Id="rId4" Type="http://schemas.openxmlformats.org/officeDocument/2006/relationships/hyperlink" Target="https://www.electroniclinic.com/selecting-a-power-supply-for-raspberry-pi/"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832F0-84E7-476A-811D-AED4BED00E31}"/>
              </a:ext>
            </a:extLst>
          </p:cNvPr>
          <p:cNvSpPr>
            <a:spLocks noGrp="1"/>
          </p:cNvSpPr>
          <p:nvPr>
            <p:ph type="ctrTitle"/>
          </p:nvPr>
        </p:nvSpPr>
        <p:spPr>
          <a:xfrm>
            <a:off x="1348033" y="575035"/>
            <a:ext cx="9319967" cy="2121031"/>
          </a:xfrm>
        </p:spPr>
        <p:txBody>
          <a:bodyPr>
            <a:normAutofit/>
          </a:bodyPr>
          <a:lstStyle/>
          <a:p>
            <a:r>
              <a:rPr lang="en-US" sz="4400" dirty="0">
                <a:latin typeface="Times New Roman" panose="02020603050405020304" pitchFamily="18" charset="0"/>
                <a:cs typeface="Times New Roman" panose="02020603050405020304" pitchFamily="18" charset="0"/>
              </a:rPr>
              <a:t>SMART MEDICINE REMINDER AND VENDING MACHINE</a:t>
            </a:r>
            <a:br>
              <a:rPr lang="en-US" sz="4400" dirty="0">
                <a:latin typeface="Times New Roman" panose="02020603050405020304" pitchFamily="18" charset="0"/>
                <a:cs typeface="Times New Roman" panose="02020603050405020304" pitchFamily="18" charset="0"/>
              </a:rPr>
            </a:br>
            <a:endParaRPr lang="en-CA" sz="4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3730ACE-B3A3-40CA-9A68-51F4B5666F51}"/>
              </a:ext>
            </a:extLst>
          </p:cNvPr>
          <p:cNvSpPr>
            <a:spLocks noGrp="1"/>
          </p:cNvSpPr>
          <p:nvPr>
            <p:ph type="subTitle" idx="1"/>
          </p:nvPr>
        </p:nvSpPr>
        <p:spPr>
          <a:xfrm>
            <a:off x="1348033" y="3136769"/>
            <a:ext cx="9319967" cy="2121031"/>
          </a:xfrm>
        </p:spPr>
        <p:txBody>
          <a:bodyPr>
            <a:normAutofit/>
          </a:bodyPr>
          <a:lstStyle/>
          <a:p>
            <a:r>
              <a:rPr lang="en-US" sz="2000" b="1" dirty="0">
                <a:latin typeface="Times New Roman" panose="02020603050405020304" pitchFamily="18" charset="0"/>
                <a:cs typeface="Times New Roman" panose="02020603050405020304" pitchFamily="18" charset="0"/>
              </a:rPr>
              <a:t>FIRST INDIVIUAL MEETING: SCHEMATIC DESIGN </a:t>
            </a:r>
            <a:endParaRPr lang="en-CA" sz="2000" b="1" dirty="0">
              <a:latin typeface="Times New Roman" panose="02020603050405020304" pitchFamily="18" charset="0"/>
              <a:cs typeface="Times New Roman" panose="02020603050405020304" pitchFamily="18" charset="0"/>
            </a:endParaRPr>
          </a:p>
          <a:p>
            <a:pPr algn="l"/>
            <a:endParaRPr lang="en-CA" sz="2000" dirty="0">
              <a:latin typeface="Times New Roman" panose="02020603050405020304" pitchFamily="18" charset="0"/>
              <a:cs typeface="Times New Roman" panose="02020603050405020304" pitchFamily="18" charset="0"/>
            </a:endParaRPr>
          </a:p>
          <a:p>
            <a:pPr algn="l"/>
            <a:r>
              <a:rPr lang="en-CA" sz="2000" b="1" dirty="0">
                <a:latin typeface="Times New Roman" panose="02020603050405020304" pitchFamily="18" charset="0"/>
                <a:cs typeface="Times New Roman" panose="02020603050405020304" pitchFamily="18" charset="0"/>
              </a:rPr>
              <a:t>INSTRUCTOR: </a:t>
            </a:r>
            <a:r>
              <a:rPr lang="en-CA" sz="2000" dirty="0">
                <a:latin typeface="Times New Roman" panose="02020603050405020304" pitchFamily="18" charset="0"/>
                <a:cs typeface="Times New Roman" panose="02020603050405020304" pitchFamily="18" charset="0"/>
              </a:rPr>
              <a:t>Prof. Mike </a:t>
            </a:r>
            <a:r>
              <a:rPr lang="en-CA" sz="2000" dirty="0" err="1">
                <a:latin typeface="Times New Roman" panose="02020603050405020304" pitchFamily="18" charset="0"/>
                <a:cs typeface="Times New Roman" panose="02020603050405020304" pitchFamily="18" charset="0"/>
              </a:rPr>
              <a:t>Aleshams</a:t>
            </a:r>
            <a:endParaRPr lang="en-CA" sz="2000" dirty="0">
              <a:latin typeface="Times New Roman" panose="02020603050405020304" pitchFamily="18" charset="0"/>
              <a:cs typeface="Times New Roman" panose="02020603050405020304" pitchFamily="18" charset="0"/>
            </a:endParaRPr>
          </a:p>
          <a:p>
            <a:pPr algn="l"/>
            <a:r>
              <a:rPr lang="en-CA" sz="2000" b="1" dirty="0">
                <a:latin typeface="Times New Roman" panose="02020603050405020304" pitchFamily="18" charset="0"/>
                <a:cs typeface="Times New Roman" panose="02020603050405020304" pitchFamily="18" charset="0"/>
              </a:rPr>
              <a:t>Student Name: </a:t>
            </a:r>
            <a:r>
              <a:rPr lang="en-CA" sz="2000" dirty="0" err="1">
                <a:latin typeface="Times New Roman" panose="02020603050405020304" pitchFamily="18" charset="0"/>
                <a:cs typeface="Times New Roman" panose="02020603050405020304" pitchFamily="18" charset="0"/>
              </a:rPr>
              <a:t>Nishitha</a:t>
            </a:r>
            <a:r>
              <a:rPr lang="en-CA" sz="2000" dirty="0">
                <a:latin typeface="Times New Roman" panose="02020603050405020304" pitchFamily="18" charset="0"/>
                <a:cs typeface="Times New Roman" panose="02020603050405020304" pitchFamily="18" charset="0"/>
              </a:rPr>
              <a:t> </a:t>
            </a:r>
            <a:r>
              <a:rPr lang="en-CA" sz="2000" dirty="0" err="1">
                <a:latin typeface="Times New Roman" panose="02020603050405020304" pitchFamily="18" charset="0"/>
                <a:cs typeface="Times New Roman" panose="02020603050405020304" pitchFamily="18" charset="0"/>
              </a:rPr>
              <a:t>Kodur</a:t>
            </a:r>
            <a:endParaRPr lang="en-CA" sz="2000" dirty="0">
              <a:latin typeface="Times New Roman" panose="02020603050405020304" pitchFamily="18" charset="0"/>
              <a:cs typeface="Times New Roman" panose="02020603050405020304" pitchFamily="18" charset="0"/>
            </a:endParaRPr>
          </a:p>
          <a:p>
            <a:pPr algn="l"/>
            <a:r>
              <a:rPr lang="en-CA" sz="2000" b="1" dirty="0">
                <a:latin typeface="Times New Roman" panose="02020603050405020304" pitchFamily="18" charset="0"/>
                <a:cs typeface="Times New Roman" panose="02020603050405020304" pitchFamily="18" charset="0"/>
              </a:rPr>
              <a:t>Student ID: </a:t>
            </a:r>
            <a:r>
              <a:rPr lang="en-CA" sz="2000" dirty="0">
                <a:latin typeface="Times New Roman" panose="02020603050405020304" pitchFamily="18" charset="0"/>
                <a:cs typeface="Times New Roman" panose="02020603050405020304" pitchFamily="18" charset="0"/>
              </a:rPr>
              <a:t>C0771813</a:t>
            </a: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D42DAFE-3AA2-4D7B-A99C-B94C4E6FF18F}"/>
              </a:ext>
            </a:extLst>
          </p:cNvPr>
          <p:cNvPicPr>
            <a:picLocks noChangeAspect="1"/>
          </p:cNvPicPr>
          <p:nvPr/>
        </p:nvPicPr>
        <p:blipFill>
          <a:blip r:embed="rId2"/>
          <a:stretch>
            <a:fillRect/>
          </a:stretch>
        </p:blipFill>
        <p:spPr>
          <a:xfrm>
            <a:off x="8751674" y="5455186"/>
            <a:ext cx="2475191" cy="981541"/>
          </a:xfrm>
          <a:prstGeom prst="rect">
            <a:avLst/>
          </a:prstGeom>
        </p:spPr>
      </p:pic>
    </p:spTree>
    <p:extLst>
      <p:ext uri="{BB962C8B-B14F-4D97-AF65-F5344CB8AC3E}">
        <p14:creationId xmlns:p14="http://schemas.microsoft.com/office/powerpoint/2010/main" val="3203037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8C374-45EB-4E1D-9F08-CE7A2DC7BDBD}"/>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POPULAR (Open-Source) SOFTWARES AVAILABLE FOR SCHEMATIC DESGIN</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893E1F2-A4F5-44A8-91F0-C8DF583370B5}"/>
              </a:ext>
            </a:extLst>
          </p:cNvPr>
          <p:cNvSpPr>
            <a:spLocks noGrp="1"/>
          </p:cNvSpPr>
          <p:nvPr>
            <p:ph idx="1"/>
          </p:nvPr>
        </p:nvSpPr>
        <p:spPr/>
        <p:txBody>
          <a:bodyPr>
            <a:normAutofit/>
          </a:bodyPr>
          <a:lstStyle/>
          <a:p>
            <a:r>
              <a:rPr lang="en-US" sz="2400" dirty="0">
                <a:latin typeface="Times New Roman" panose="02020603050405020304" pitchFamily="18" charset="0"/>
                <a:cs typeface="Times New Roman" panose="02020603050405020304" pitchFamily="18" charset="0"/>
              </a:rPr>
              <a:t>Autodesk Eagle</a:t>
            </a: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KiCAD</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Fritzing</a:t>
            </a: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DesignSpark</a:t>
            </a:r>
            <a:r>
              <a:rPr lang="en-US" sz="2400" dirty="0">
                <a:latin typeface="Times New Roman" panose="02020603050405020304" pitchFamily="18" charset="0"/>
                <a:cs typeface="Times New Roman" panose="02020603050405020304" pitchFamily="18" charset="0"/>
              </a:rPr>
              <a:t> PCB</a:t>
            </a: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EasyEDA</a:t>
            </a:r>
            <a:endParaRPr lang="en-US"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689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0451D-BDD7-4653-BC21-FACA2E955DE2}"/>
              </a:ext>
            </a:extLst>
          </p:cNvPr>
          <p:cNvSpPr>
            <a:spLocks noGrp="1"/>
          </p:cNvSpPr>
          <p:nvPr>
            <p:ph type="title"/>
          </p:nvPr>
        </p:nvSpPr>
        <p:spPr>
          <a:xfrm>
            <a:off x="648929" y="629266"/>
            <a:ext cx="3505495" cy="1622321"/>
          </a:xfrm>
        </p:spPr>
        <p:txBody>
          <a:bodyPr>
            <a:normAutofit/>
          </a:bodyPr>
          <a:lstStyle/>
          <a:p>
            <a:r>
              <a:rPr lang="en-US" sz="2400" dirty="0">
                <a:latin typeface="Times New Roman" panose="02020603050405020304" pitchFamily="18" charset="0"/>
                <a:cs typeface="Times New Roman" panose="02020603050405020304" pitchFamily="18" charset="0"/>
              </a:rPr>
              <a:t>POPULAR (Open-Source) SOFTWARES AVAILABLE FOR SCHEMATIC DESGIN</a:t>
            </a:r>
            <a:endParaRPr lang="en-CA"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8D6C0E5-BAD5-4339-9486-D58EE45DF346}"/>
              </a:ext>
            </a:extLst>
          </p:cNvPr>
          <p:cNvSpPr>
            <a:spLocks noGrp="1"/>
          </p:cNvSpPr>
          <p:nvPr>
            <p:ph idx="1"/>
          </p:nvPr>
        </p:nvSpPr>
        <p:spPr>
          <a:xfrm>
            <a:off x="648931" y="2438400"/>
            <a:ext cx="3505494" cy="3785419"/>
          </a:xfrm>
        </p:spPr>
        <p:txBody>
          <a:bodyPr>
            <a:normAutofit/>
          </a:bodyPr>
          <a:lstStyle/>
          <a:p>
            <a:pPr marL="0" indent="0">
              <a:buNone/>
            </a:pPr>
            <a:r>
              <a:rPr lang="en-US" sz="1400" b="1" dirty="0">
                <a:latin typeface="Times New Roman" panose="02020603050405020304" pitchFamily="18" charset="0"/>
                <a:cs typeface="Times New Roman" panose="02020603050405020304" pitchFamily="18" charset="0"/>
              </a:rPr>
              <a:t>Autodesk Eagle: </a:t>
            </a:r>
          </a:p>
          <a:p>
            <a:r>
              <a:rPr lang="en-US" sz="1400" dirty="0">
                <a:latin typeface="Times New Roman" panose="02020603050405020304" pitchFamily="18" charset="0"/>
                <a:cs typeface="Times New Roman" panose="02020603050405020304" pitchFamily="18" charset="0"/>
              </a:rPr>
              <a:t>Eagle is one of the most well known schematics and PCB Design software.</a:t>
            </a:r>
          </a:p>
          <a:p>
            <a:r>
              <a:rPr lang="en-US" sz="1400" b="0" i="0" dirty="0">
                <a:effectLst/>
                <a:latin typeface="Times New Roman" panose="02020603050405020304" pitchFamily="18" charset="0"/>
                <a:cs typeface="Times New Roman" panose="02020603050405020304" pitchFamily="18" charset="0"/>
              </a:rPr>
              <a:t>Autodesk EAGLE contains a schematic editor, for designing circuit diagrams and a PCB layout editor for designing PCBs. It provides component placement, PCB routing, a comprehensive library content, a thriving community, and many more.</a:t>
            </a:r>
            <a:endParaRPr lang="en-US" sz="1400" dirty="0">
              <a:latin typeface="Times New Roman" panose="02020603050405020304" pitchFamily="18" charset="0"/>
              <a:cs typeface="Times New Roman" panose="02020603050405020304" pitchFamily="18" charset="0"/>
            </a:endParaRPr>
          </a:p>
          <a:p>
            <a:r>
              <a:rPr lang="en-US" sz="1400" b="0" i="0" strike="noStrike" dirty="0">
                <a:effectLst/>
                <a:latin typeface="Times New Roman" panose="02020603050405020304" pitchFamily="18" charset="0"/>
                <a:cs typeface="Times New Roman" panose="02020603050405020304" pitchFamily="18" charset="0"/>
              </a:rPr>
              <a:t>EAGLE is now only available with a Fusion 360 subscription. It includes 2 schematic sheets, 2 signal layers, and an 80cm</a:t>
            </a:r>
            <a:r>
              <a:rPr lang="en-US" sz="1400" b="0" i="0" strike="noStrike" baseline="30000" dirty="0">
                <a:effectLst/>
                <a:latin typeface="Times New Roman" panose="02020603050405020304" pitchFamily="18" charset="0"/>
                <a:cs typeface="Times New Roman" panose="02020603050405020304" pitchFamily="18" charset="0"/>
              </a:rPr>
              <a:t>2</a:t>
            </a:r>
            <a:r>
              <a:rPr lang="en-US" sz="1400" b="0" i="0" strike="noStrike" dirty="0">
                <a:effectLst/>
                <a:latin typeface="Times New Roman" panose="02020603050405020304" pitchFamily="18" charset="0"/>
                <a:cs typeface="Times New Roman" panose="02020603050405020304" pitchFamily="18" charset="0"/>
              </a:rPr>
              <a:t> board area.</a:t>
            </a:r>
          </a:p>
          <a:p>
            <a:r>
              <a:rPr lang="en-US" sz="1400" b="0" i="0" strike="noStrike" dirty="0">
                <a:effectLst/>
                <a:latin typeface="Times New Roman" panose="02020603050405020304" pitchFamily="18" charset="0"/>
                <a:cs typeface="Times New Roman" panose="02020603050405020304" pitchFamily="18" charset="0"/>
              </a:rPr>
              <a:t>Eagle is available for Windows, Linux, and Mac.</a:t>
            </a:r>
          </a:p>
          <a:p>
            <a:pPr marL="0" indent="0">
              <a:buNone/>
            </a:pPr>
            <a:endParaRPr lang="en-CA" sz="1400" dirty="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4B5533E-822D-40EA-A453-6222C9671FC8}"/>
              </a:ext>
            </a:extLst>
          </p:cNvPr>
          <p:cNvPicPr>
            <a:picLocks noChangeAspect="1"/>
          </p:cNvPicPr>
          <p:nvPr/>
        </p:nvPicPr>
        <p:blipFill>
          <a:blip r:embed="rId2"/>
          <a:stretch>
            <a:fillRect/>
          </a:stretch>
        </p:blipFill>
        <p:spPr>
          <a:xfrm>
            <a:off x="5405862" y="1741964"/>
            <a:ext cx="6019331" cy="3370825"/>
          </a:xfrm>
          <a:prstGeom prst="rect">
            <a:avLst/>
          </a:prstGeom>
          <a:effectLst/>
        </p:spPr>
      </p:pic>
    </p:spTree>
    <p:extLst>
      <p:ext uri="{BB962C8B-B14F-4D97-AF65-F5344CB8AC3E}">
        <p14:creationId xmlns:p14="http://schemas.microsoft.com/office/powerpoint/2010/main" val="2499780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52EA2-A00F-4BAA-BD71-71457FCB8655}"/>
              </a:ext>
            </a:extLst>
          </p:cNvPr>
          <p:cNvSpPr>
            <a:spLocks noGrp="1"/>
          </p:cNvSpPr>
          <p:nvPr>
            <p:ph type="title"/>
          </p:nvPr>
        </p:nvSpPr>
        <p:spPr>
          <a:xfrm>
            <a:off x="648929" y="629266"/>
            <a:ext cx="3505495" cy="1622321"/>
          </a:xfrm>
        </p:spPr>
        <p:txBody>
          <a:bodyPr>
            <a:normAutofit/>
          </a:bodyPr>
          <a:lstStyle/>
          <a:p>
            <a:r>
              <a:rPr lang="en-US" sz="2400">
                <a:latin typeface="Times New Roman" panose="02020603050405020304" pitchFamily="18" charset="0"/>
                <a:cs typeface="Times New Roman" panose="02020603050405020304" pitchFamily="18" charset="0"/>
              </a:rPr>
              <a:t>POPULAR (Open-Source) SOFTWARES AVAILABLE FOR SCHEMATIC DESGIN</a:t>
            </a:r>
            <a:endParaRPr lang="en-CA" sz="240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A1B90B0-7F43-4726-BB4A-7C3B6BA2A54E}"/>
              </a:ext>
            </a:extLst>
          </p:cNvPr>
          <p:cNvSpPr>
            <a:spLocks noGrp="1"/>
          </p:cNvSpPr>
          <p:nvPr>
            <p:ph idx="1"/>
          </p:nvPr>
        </p:nvSpPr>
        <p:spPr>
          <a:xfrm>
            <a:off x="648931" y="2438400"/>
            <a:ext cx="3505494" cy="3785419"/>
          </a:xfrm>
        </p:spPr>
        <p:txBody>
          <a:bodyPr>
            <a:normAutofit/>
          </a:bodyPr>
          <a:lstStyle/>
          <a:p>
            <a:pPr marL="0" indent="0">
              <a:buNone/>
            </a:pPr>
            <a:r>
              <a:rPr lang="en-US" sz="1400" b="1" dirty="0" err="1">
                <a:latin typeface="Times New Roman" panose="02020603050405020304" pitchFamily="18" charset="0"/>
                <a:cs typeface="Times New Roman" panose="02020603050405020304" pitchFamily="18" charset="0"/>
              </a:rPr>
              <a:t>KiCAD</a:t>
            </a:r>
            <a:r>
              <a:rPr lang="en-US" sz="1400" b="1" dirty="0">
                <a:latin typeface="Times New Roman" panose="02020603050405020304" pitchFamily="18" charset="0"/>
                <a:cs typeface="Times New Roman" panose="02020603050405020304" pitchFamily="18" charset="0"/>
              </a:rPr>
              <a:t>:</a:t>
            </a:r>
          </a:p>
          <a:p>
            <a:r>
              <a:rPr lang="en-US" sz="1400" b="0" i="0" u="none" strike="noStrike" dirty="0" err="1">
                <a:effectLst/>
                <a:latin typeface="Times New Roman" panose="02020603050405020304" pitchFamily="18" charset="0"/>
                <a:cs typeface="Times New Roman" panose="02020603050405020304" pitchFamily="18" charset="0"/>
              </a:rPr>
              <a:t>KiCAD</a:t>
            </a:r>
            <a:r>
              <a:rPr lang="en-US" sz="1400" b="0" i="0" u="none" strike="noStrike" dirty="0">
                <a:effectLst/>
                <a:latin typeface="Times New Roman" panose="02020603050405020304" pitchFamily="18" charset="0"/>
                <a:cs typeface="Times New Roman" panose="02020603050405020304" pitchFamily="18" charset="0"/>
              </a:rPr>
              <a:t> is a Cross-Platform and Open Source Electronics Design Automation Suite.</a:t>
            </a:r>
          </a:p>
          <a:p>
            <a:r>
              <a:rPr lang="en-US" sz="1400" b="0" i="0" u="none" strike="noStrike" dirty="0">
                <a:effectLst/>
                <a:latin typeface="Times New Roman" panose="02020603050405020304" pitchFamily="18" charset="0"/>
                <a:cs typeface="Times New Roman" panose="02020603050405020304" pitchFamily="18" charset="0"/>
              </a:rPr>
              <a:t> It includes a schematic editor for creating and editing schematic designs, a PCB Editor for making professional PCB layouts with up to 32 copper layers, and a 3D viewer which can be used to inspect the design in a 3D form. </a:t>
            </a:r>
          </a:p>
          <a:p>
            <a:r>
              <a:rPr lang="en-US" sz="1400" b="0" i="0" u="none" strike="noStrike" dirty="0">
                <a:effectLst/>
                <a:latin typeface="Times New Roman" panose="02020603050405020304" pitchFamily="18" charset="0"/>
                <a:cs typeface="Times New Roman" panose="02020603050405020304" pitchFamily="18" charset="0"/>
              </a:rPr>
              <a:t>Unlike Eagle, </a:t>
            </a:r>
            <a:r>
              <a:rPr lang="en-US" sz="1400" b="0" i="0" u="none" strike="noStrike" dirty="0" err="1">
                <a:effectLst/>
                <a:latin typeface="Times New Roman" panose="02020603050405020304" pitchFamily="18" charset="0"/>
                <a:cs typeface="Times New Roman" panose="02020603050405020304" pitchFamily="18" charset="0"/>
              </a:rPr>
              <a:t>KiCAD</a:t>
            </a:r>
            <a:r>
              <a:rPr lang="en-US" sz="1400" b="0" i="0" u="none" strike="noStrike" dirty="0">
                <a:effectLst/>
                <a:latin typeface="Times New Roman" panose="02020603050405020304" pitchFamily="18" charset="0"/>
                <a:cs typeface="Times New Roman" panose="02020603050405020304" pitchFamily="18" charset="0"/>
              </a:rPr>
              <a:t> is entirely free, and no paywall is needed to use some of its features.</a:t>
            </a:r>
          </a:p>
          <a:p>
            <a:r>
              <a:rPr lang="en-US" sz="1400" b="0" i="0" u="none" strike="noStrike" dirty="0" err="1">
                <a:effectLst/>
                <a:latin typeface="Times New Roman" panose="02020603050405020304" pitchFamily="18" charset="0"/>
                <a:cs typeface="Times New Roman" panose="02020603050405020304" pitchFamily="18" charset="0"/>
              </a:rPr>
              <a:t>KiCAD</a:t>
            </a:r>
            <a:r>
              <a:rPr lang="en-US" sz="1400" b="0" i="0" u="none" strike="noStrike" dirty="0">
                <a:effectLst/>
                <a:latin typeface="Times New Roman" panose="02020603050405020304" pitchFamily="18" charset="0"/>
                <a:cs typeface="Times New Roman" panose="02020603050405020304" pitchFamily="18" charset="0"/>
              </a:rPr>
              <a:t> is available on Windows, Linux, and Mac. </a:t>
            </a:r>
          </a:p>
          <a:p>
            <a:endParaRPr lang="en-CA" sz="14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F7E7EEF-4D9B-4B49-860A-EB6936FA6F9F}"/>
              </a:ext>
            </a:extLst>
          </p:cNvPr>
          <p:cNvPicPr>
            <a:picLocks noChangeAspect="1"/>
          </p:cNvPicPr>
          <p:nvPr/>
        </p:nvPicPr>
        <p:blipFill>
          <a:blip r:embed="rId2"/>
          <a:stretch>
            <a:fillRect/>
          </a:stretch>
        </p:blipFill>
        <p:spPr>
          <a:xfrm>
            <a:off x="5405862" y="1726916"/>
            <a:ext cx="6019331" cy="3400921"/>
          </a:xfrm>
          <a:prstGeom prst="rect">
            <a:avLst/>
          </a:prstGeom>
          <a:effectLst/>
        </p:spPr>
      </p:pic>
    </p:spTree>
    <p:extLst>
      <p:ext uri="{BB962C8B-B14F-4D97-AF65-F5344CB8AC3E}">
        <p14:creationId xmlns:p14="http://schemas.microsoft.com/office/powerpoint/2010/main" val="1575697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B2C92-45DA-40B9-B000-7CE62C084205}"/>
              </a:ext>
            </a:extLst>
          </p:cNvPr>
          <p:cNvSpPr>
            <a:spLocks noGrp="1"/>
          </p:cNvSpPr>
          <p:nvPr>
            <p:ph type="title"/>
          </p:nvPr>
        </p:nvSpPr>
        <p:spPr>
          <a:xfrm>
            <a:off x="648929" y="629266"/>
            <a:ext cx="3505495" cy="1622321"/>
          </a:xfrm>
        </p:spPr>
        <p:txBody>
          <a:bodyPr>
            <a:normAutofit/>
          </a:bodyPr>
          <a:lstStyle/>
          <a:p>
            <a:r>
              <a:rPr lang="en-US" sz="2400">
                <a:latin typeface="Times New Roman" panose="02020603050405020304" pitchFamily="18" charset="0"/>
                <a:cs typeface="Times New Roman" panose="02020603050405020304" pitchFamily="18" charset="0"/>
              </a:rPr>
              <a:t>POPULAR (Open-Source) SOFTWARES AVAILABLE FOR SCHEMATIC DESGIN</a:t>
            </a:r>
            <a:endParaRPr lang="en-CA" sz="2400"/>
          </a:p>
        </p:txBody>
      </p:sp>
      <p:sp>
        <p:nvSpPr>
          <p:cNvPr id="3" name="Content Placeholder 2">
            <a:extLst>
              <a:ext uri="{FF2B5EF4-FFF2-40B4-BE49-F238E27FC236}">
                <a16:creationId xmlns:a16="http://schemas.microsoft.com/office/drawing/2014/main" id="{0879353F-6B7B-4632-B16E-C550B4BD436D}"/>
              </a:ext>
            </a:extLst>
          </p:cNvPr>
          <p:cNvSpPr>
            <a:spLocks noGrp="1"/>
          </p:cNvSpPr>
          <p:nvPr>
            <p:ph idx="1"/>
          </p:nvPr>
        </p:nvSpPr>
        <p:spPr>
          <a:xfrm>
            <a:off x="648931" y="2438400"/>
            <a:ext cx="3505494" cy="3785419"/>
          </a:xfrm>
        </p:spPr>
        <p:txBody>
          <a:bodyPr>
            <a:normAutofit/>
          </a:bodyPr>
          <a:lstStyle/>
          <a:p>
            <a:pPr marL="0" indent="0">
              <a:buNone/>
            </a:pPr>
            <a:r>
              <a:rPr lang="en-US" sz="1700" b="1">
                <a:latin typeface="Times New Roman" panose="02020603050405020304" pitchFamily="18" charset="0"/>
                <a:cs typeface="Times New Roman" panose="02020603050405020304" pitchFamily="18" charset="0"/>
              </a:rPr>
              <a:t>Fritzing:</a:t>
            </a:r>
          </a:p>
          <a:p>
            <a:r>
              <a:rPr lang="en-US" sz="1700" b="0" i="0">
                <a:effectLst/>
                <a:latin typeface="Times New Roman" panose="02020603050405020304" pitchFamily="18" charset="0"/>
                <a:cs typeface="Times New Roman" panose="02020603050405020304" pitchFamily="18" charset="0"/>
              </a:rPr>
              <a:t>Fritzing is an open-source platform for learning electronics. </a:t>
            </a:r>
          </a:p>
          <a:p>
            <a:r>
              <a:rPr lang="en-US" sz="1700" b="0" i="0">
                <a:effectLst/>
                <a:latin typeface="Times New Roman" panose="02020603050405020304" pitchFamily="18" charset="0"/>
                <a:cs typeface="Times New Roman" panose="02020603050405020304" pitchFamily="18" charset="0"/>
              </a:rPr>
              <a:t>Fritzing became popular with its examples of Arduino and its an easy to use platform. Fritzing includes a breadboard layout, schematic, and PCB view for designing a PCB layout for </a:t>
            </a:r>
            <a:r>
              <a:rPr lang="en-US" sz="1700">
                <a:latin typeface="Times New Roman" panose="02020603050405020304" pitchFamily="18" charset="0"/>
                <a:cs typeface="Times New Roman" panose="02020603050405020304" pitchFamily="18" charset="0"/>
              </a:rPr>
              <a:t>our </a:t>
            </a:r>
            <a:r>
              <a:rPr lang="en-US" sz="1700" b="0" i="0">
                <a:effectLst/>
                <a:latin typeface="Times New Roman" panose="02020603050405020304" pitchFamily="18" charset="0"/>
                <a:cs typeface="Times New Roman" panose="02020603050405020304" pitchFamily="18" charset="0"/>
              </a:rPr>
              <a:t>board.</a:t>
            </a:r>
            <a:endParaRPr lang="en-US" sz="1700" b="1" i="0">
              <a:effectLst/>
              <a:latin typeface="Times New Roman" panose="02020603050405020304" pitchFamily="18" charset="0"/>
              <a:cs typeface="Times New Roman" panose="02020603050405020304" pitchFamily="18" charset="0"/>
            </a:endParaRPr>
          </a:p>
          <a:p>
            <a:r>
              <a:rPr lang="en-US" sz="1700" b="0" i="0">
                <a:effectLst/>
                <a:latin typeface="Times New Roman" panose="02020603050405020304" pitchFamily="18" charset="0"/>
                <a:cs typeface="Times New Roman" panose="02020603050405020304" pitchFamily="18" charset="0"/>
              </a:rPr>
              <a:t>The software is available for Windows, Linux, and Mac.</a:t>
            </a:r>
            <a:endParaRPr lang="en-CA" sz="1700" b="1">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85BF2F9B-B2AA-456F-872F-5D15F0A6FD9B}"/>
              </a:ext>
            </a:extLst>
          </p:cNvPr>
          <p:cNvPicPr>
            <a:picLocks noChangeAspect="1"/>
          </p:cNvPicPr>
          <p:nvPr/>
        </p:nvPicPr>
        <p:blipFill>
          <a:blip r:embed="rId2"/>
          <a:stretch>
            <a:fillRect/>
          </a:stretch>
        </p:blipFill>
        <p:spPr>
          <a:xfrm>
            <a:off x="5405862" y="1546336"/>
            <a:ext cx="6019331" cy="3762081"/>
          </a:xfrm>
          <a:prstGeom prst="rect">
            <a:avLst/>
          </a:prstGeom>
          <a:effectLst/>
        </p:spPr>
      </p:pic>
    </p:spTree>
    <p:extLst>
      <p:ext uri="{BB962C8B-B14F-4D97-AF65-F5344CB8AC3E}">
        <p14:creationId xmlns:p14="http://schemas.microsoft.com/office/powerpoint/2010/main" val="1287315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3B8EF-2882-4521-8CD8-A1ABC5825C62}"/>
              </a:ext>
            </a:extLst>
          </p:cNvPr>
          <p:cNvSpPr>
            <a:spLocks noGrp="1"/>
          </p:cNvSpPr>
          <p:nvPr>
            <p:ph type="title"/>
          </p:nvPr>
        </p:nvSpPr>
        <p:spPr>
          <a:xfrm>
            <a:off x="648929" y="629266"/>
            <a:ext cx="3505495" cy="1622321"/>
          </a:xfrm>
        </p:spPr>
        <p:txBody>
          <a:bodyPr>
            <a:normAutofit/>
          </a:bodyPr>
          <a:lstStyle/>
          <a:p>
            <a:r>
              <a:rPr lang="en-US" sz="2400">
                <a:latin typeface="Times New Roman" panose="02020603050405020304" pitchFamily="18" charset="0"/>
                <a:cs typeface="Times New Roman" panose="02020603050405020304" pitchFamily="18" charset="0"/>
              </a:rPr>
              <a:t>POPULAR (Open-Source) SOFTWARES AVAILABLE FOR SCHEMATIC DESGIN</a:t>
            </a:r>
            <a:endParaRPr lang="en-CA" sz="2400"/>
          </a:p>
        </p:txBody>
      </p:sp>
      <p:sp>
        <p:nvSpPr>
          <p:cNvPr id="3" name="Content Placeholder 2">
            <a:extLst>
              <a:ext uri="{FF2B5EF4-FFF2-40B4-BE49-F238E27FC236}">
                <a16:creationId xmlns:a16="http://schemas.microsoft.com/office/drawing/2014/main" id="{3C65D2B1-1503-4106-9B47-F9BF040DA468}"/>
              </a:ext>
            </a:extLst>
          </p:cNvPr>
          <p:cNvSpPr>
            <a:spLocks noGrp="1"/>
          </p:cNvSpPr>
          <p:nvPr>
            <p:ph idx="1"/>
          </p:nvPr>
        </p:nvSpPr>
        <p:spPr>
          <a:xfrm>
            <a:off x="648931" y="2438400"/>
            <a:ext cx="3505494" cy="3785419"/>
          </a:xfrm>
        </p:spPr>
        <p:txBody>
          <a:bodyPr>
            <a:normAutofit/>
          </a:bodyPr>
          <a:lstStyle/>
          <a:p>
            <a:pPr marL="0" indent="0">
              <a:buNone/>
            </a:pPr>
            <a:r>
              <a:rPr lang="en-US" sz="1700" b="1">
                <a:latin typeface="Times New Roman" panose="02020603050405020304" pitchFamily="18" charset="0"/>
                <a:cs typeface="Times New Roman" panose="02020603050405020304" pitchFamily="18" charset="0"/>
              </a:rPr>
              <a:t>DesignSpark PCB:</a:t>
            </a:r>
          </a:p>
          <a:p>
            <a:r>
              <a:rPr lang="en-US" sz="1700" i="0" u="none" strike="noStrike">
                <a:effectLst/>
                <a:latin typeface="Times New Roman" panose="02020603050405020304" pitchFamily="18" charset="0"/>
                <a:cs typeface="Times New Roman" panose="02020603050405020304" pitchFamily="18" charset="0"/>
              </a:rPr>
              <a:t>Easy-to-learn environment, with a schematics capture and PCB layout tool, DesignSpark PCB is one of the EDA tools to try out. </a:t>
            </a:r>
          </a:p>
          <a:p>
            <a:r>
              <a:rPr lang="en-US" sz="1700" i="0" u="none" strike="noStrike">
                <a:effectLst/>
                <a:latin typeface="Times New Roman" panose="02020603050405020304" pitchFamily="18" charset="0"/>
                <a:cs typeface="Times New Roman" panose="02020603050405020304" pitchFamily="18" charset="0"/>
              </a:rPr>
              <a:t>It is free, comes with an excellent schematic capture, PCB editor for designing an unlimited number of PCB layers, a part and library creator, 3D views, and many more features.</a:t>
            </a:r>
          </a:p>
          <a:p>
            <a:r>
              <a:rPr lang="en-US" sz="1700" i="0" u="none" strike="noStrike">
                <a:effectLst/>
                <a:latin typeface="Times New Roman" panose="02020603050405020304" pitchFamily="18" charset="0"/>
                <a:cs typeface="Times New Roman" panose="02020603050405020304" pitchFamily="18" charset="0"/>
              </a:rPr>
              <a:t>DesignSpark PCB is only available for Windows. </a:t>
            </a:r>
          </a:p>
          <a:p>
            <a:pPr marL="0" indent="0">
              <a:buNone/>
            </a:pPr>
            <a:endParaRPr lang="en-CA" sz="1700" b="1">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10;&#10;Description automatically generated">
            <a:extLst>
              <a:ext uri="{FF2B5EF4-FFF2-40B4-BE49-F238E27FC236}">
                <a16:creationId xmlns:a16="http://schemas.microsoft.com/office/drawing/2014/main" id="{165E2390-C44C-4A37-AF58-BA7B9029ED4A}"/>
              </a:ext>
            </a:extLst>
          </p:cNvPr>
          <p:cNvPicPr>
            <a:picLocks noChangeAspect="1"/>
          </p:cNvPicPr>
          <p:nvPr/>
        </p:nvPicPr>
        <p:blipFill>
          <a:blip r:embed="rId2"/>
          <a:stretch>
            <a:fillRect/>
          </a:stretch>
        </p:blipFill>
        <p:spPr>
          <a:xfrm>
            <a:off x="5405862" y="1425949"/>
            <a:ext cx="6019331" cy="4002855"/>
          </a:xfrm>
          <a:prstGeom prst="rect">
            <a:avLst/>
          </a:prstGeom>
          <a:effectLst/>
        </p:spPr>
      </p:pic>
    </p:spTree>
    <p:extLst>
      <p:ext uri="{BB962C8B-B14F-4D97-AF65-F5344CB8AC3E}">
        <p14:creationId xmlns:p14="http://schemas.microsoft.com/office/powerpoint/2010/main" val="1949774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61ADC-1BD9-4CA6-A48E-0F0B52352549}"/>
              </a:ext>
            </a:extLst>
          </p:cNvPr>
          <p:cNvSpPr>
            <a:spLocks noGrp="1"/>
          </p:cNvSpPr>
          <p:nvPr>
            <p:ph type="title"/>
          </p:nvPr>
        </p:nvSpPr>
        <p:spPr>
          <a:xfrm>
            <a:off x="648929" y="629266"/>
            <a:ext cx="3505495" cy="1622321"/>
          </a:xfrm>
        </p:spPr>
        <p:txBody>
          <a:bodyPr>
            <a:normAutofit/>
          </a:bodyPr>
          <a:lstStyle/>
          <a:p>
            <a:r>
              <a:rPr lang="en-US" sz="2400">
                <a:latin typeface="Times New Roman" panose="02020603050405020304" pitchFamily="18" charset="0"/>
                <a:cs typeface="Times New Roman" panose="02020603050405020304" pitchFamily="18" charset="0"/>
              </a:rPr>
              <a:t>POPULAR (Open-Source) SOFTWARES AVAILABLE FOR SCHEMATIC DESGIN</a:t>
            </a:r>
            <a:endParaRPr lang="en-CA" sz="2400"/>
          </a:p>
        </p:txBody>
      </p:sp>
      <p:sp>
        <p:nvSpPr>
          <p:cNvPr id="3" name="Content Placeholder 2">
            <a:extLst>
              <a:ext uri="{FF2B5EF4-FFF2-40B4-BE49-F238E27FC236}">
                <a16:creationId xmlns:a16="http://schemas.microsoft.com/office/drawing/2014/main" id="{8C646BA4-D55C-4E1C-B814-5F80F23A7407}"/>
              </a:ext>
            </a:extLst>
          </p:cNvPr>
          <p:cNvSpPr>
            <a:spLocks noGrp="1"/>
          </p:cNvSpPr>
          <p:nvPr>
            <p:ph idx="1"/>
          </p:nvPr>
        </p:nvSpPr>
        <p:spPr>
          <a:xfrm>
            <a:off x="648931" y="2438400"/>
            <a:ext cx="3505494" cy="3785419"/>
          </a:xfrm>
        </p:spPr>
        <p:txBody>
          <a:bodyPr>
            <a:normAutofit lnSpcReduction="10000"/>
          </a:bodyPr>
          <a:lstStyle/>
          <a:p>
            <a:r>
              <a:rPr lang="en-US" sz="1400" b="0" i="0" u="none" strike="noStrike" dirty="0" err="1">
                <a:effectLst/>
                <a:latin typeface="Times New Roman" panose="02020603050405020304" pitchFamily="18" charset="0"/>
                <a:cs typeface="Times New Roman" panose="02020603050405020304" pitchFamily="18" charset="0"/>
              </a:rPr>
              <a:t>EasyEDA</a:t>
            </a:r>
            <a:r>
              <a:rPr lang="en-US" sz="1400" b="0" i="0" u="none" strike="noStrike" dirty="0">
                <a:effectLst/>
                <a:latin typeface="Times New Roman" panose="02020603050405020304" pitchFamily="18" charset="0"/>
                <a:cs typeface="Times New Roman" panose="02020603050405020304" pitchFamily="18" charset="0"/>
              </a:rPr>
              <a:t> is a free and a paid EDA tool. </a:t>
            </a:r>
          </a:p>
          <a:p>
            <a:r>
              <a:rPr lang="en-US" sz="1400" b="0" i="0" u="none" strike="noStrike" dirty="0" err="1">
                <a:effectLst/>
                <a:latin typeface="Times New Roman" panose="02020603050405020304" pitchFamily="18" charset="0"/>
                <a:cs typeface="Times New Roman" panose="02020603050405020304" pitchFamily="18" charset="0"/>
              </a:rPr>
              <a:t>EasyEDA</a:t>
            </a:r>
            <a:r>
              <a:rPr lang="en-US" sz="1400" b="0" i="0" u="none" strike="noStrike" dirty="0">
                <a:effectLst/>
                <a:latin typeface="Times New Roman" panose="02020603050405020304" pitchFamily="18" charset="0"/>
                <a:cs typeface="Times New Roman" panose="02020603050405020304" pitchFamily="18" charset="0"/>
              </a:rPr>
              <a:t> provides a powerful schematic capture, PCB editor, Libraries designer, a project management tool, and lastly a team collaborator.</a:t>
            </a:r>
          </a:p>
          <a:p>
            <a:r>
              <a:rPr lang="en-US" sz="1400" b="0" i="0" u="none" strike="noStrike" dirty="0">
                <a:effectLst/>
                <a:latin typeface="Times New Roman" panose="02020603050405020304" pitchFamily="18" charset="0"/>
                <a:cs typeface="Times New Roman" panose="02020603050405020304" pitchFamily="18" charset="0"/>
              </a:rPr>
              <a:t> </a:t>
            </a:r>
            <a:r>
              <a:rPr lang="en-US" sz="1400" b="0" i="0" u="none" strike="noStrike" dirty="0" err="1">
                <a:effectLst/>
                <a:latin typeface="Times New Roman" panose="02020603050405020304" pitchFamily="18" charset="0"/>
                <a:cs typeface="Times New Roman" panose="02020603050405020304" pitchFamily="18" charset="0"/>
              </a:rPr>
              <a:t>EasyEDA</a:t>
            </a:r>
            <a:r>
              <a:rPr lang="en-US" sz="1400" b="0" i="0" u="none" strike="noStrike" dirty="0">
                <a:effectLst/>
                <a:latin typeface="Times New Roman" panose="02020603050405020304" pitchFamily="18" charset="0"/>
                <a:cs typeface="Times New Roman" panose="02020603050405020304" pitchFamily="18" charset="0"/>
              </a:rPr>
              <a:t> also has an integration with LCSC.com </a:t>
            </a:r>
            <a:r>
              <a:rPr lang="en-US" sz="1400" i="0" u="none" strike="noStrike" dirty="0">
                <a:effectLst/>
                <a:latin typeface="Times New Roman" panose="02020603050405020304" pitchFamily="18" charset="0"/>
                <a:cs typeface="Times New Roman" panose="02020603050405020304" pitchFamily="18" charset="0"/>
              </a:rPr>
              <a:t>c</a:t>
            </a:r>
            <a:r>
              <a:rPr lang="en-US" sz="1400" b="0" i="0" u="none" strike="noStrike" dirty="0">
                <a:effectLst/>
                <a:latin typeface="Times New Roman" panose="02020603050405020304" pitchFamily="18" charset="0"/>
                <a:cs typeface="Times New Roman" panose="02020603050405020304" pitchFamily="18" charset="0"/>
              </a:rPr>
              <a:t>omponent catalog for providing real-time stocks and pricing information about components used.</a:t>
            </a:r>
          </a:p>
          <a:p>
            <a:r>
              <a:rPr lang="en-US" sz="1400" b="0" i="0" u="none" strike="noStrike" dirty="0" err="1">
                <a:effectLst/>
                <a:latin typeface="Times New Roman" panose="02020603050405020304" pitchFamily="18" charset="0"/>
                <a:cs typeface="Times New Roman" panose="02020603050405020304" pitchFamily="18" charset="0"/>
              </a:rPr>
              <a:t>EasyEDA</a:t>
            </a:r>
            <a:r>
              <a:rPr lang="en-US" sz="1400" b="0" i="0" u="none" strike="noStrike" dirty="0">
                <a:effectLst/>
                <a:latin typeface="Times New Roman" panose="02020603050405020304" pitchFamily="18" charset="0"/>
                <a:cs typeface="Times New Roman" panose="02020603050405020304" pitchFamily="18" charset="0"/>
              </a:rPr>
              <a:t> is online based and also desktop based. </a:t>
            </a:r>
          </a:p>
          <a:p>
            <a:r>
              <a:rPr lang="en-US" sz="1400" b="0" i="0" u="none" strike="noStrike" dirty="0">
                <a:effectLst/>
                <a:latin typeface="Times New Roman" panose="02020603050405020304" pitchFamily="18" charset="0"/>
                <a:cs typeface="Times New Roman" panose="02020603050405020304" pitchFamily="18" charset="0"/>
              </a:rPr>
              <a:t>It is cross-platform and supports Windows, Linux, and Mac.</a:t>
            </a:r>
          </a:p>
          <a:p>
            <a:pPr marL="0" indent="0">
              <a:buNone/>
            </a:pPr>
            <a:r>
              <a:rPr lang="en-CA" sz="1400" b="1" dirty="0">
                <a:latin typeface="Times New Roman" panose="02020603050405020304" pitchFamily="18" charset="0"/>
                <a:cs typeface="Times New Roman" panose="02020603050405020304" pitchFamily="18" charset="0"/>
              </a:rPr>
              <a:t>For designing schematic of our project we chose EASY EDA software based on the above features provided by it. </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 schematic&#10;&#10;Description automatically generated">
            <a:extLst>
              <a:ext uri="{FF2B5EF4-FFF2-40B4-BE49-F238E27FC236}">
                <a16:creationId xmlns:a16="http://schemas.microsoft.com/office/drawing/2014/main" id="{B20D6548-E3D7-4C67-B8A7-004495E4567B}"/>
              </a:ext>
            </a:extLst>
          </p:cNvPr>
          <p:cNvPicPr>
            <a:picLocks noChangeAspect="1"/>
          </p:cNvPicPr>
          <p:nvPr/>
        </p:nvPicPr>
        <p:blipFill>
          <a:blip r:embed="rId2"/>
          <a:stretch>
            <a:fillRect/>
          </a:stretch>
        </p:blipFill>
        <p:spPr>
          <a:xfrm>
            <a:off x="5405862" y="1824730"/>
            <a:ext cx="6019331" cy="3205294"/>
          </a:xfrm>
          <a:prstGeom prst="rect">
            <a:avLst/>
          </a:prstGeom>
          <a:effectLst/>
        </p:spPr>
      </p:pic>
    </p:spTree>
    <p:extLst>
      <p:ext uri="{BB962C8B-B14F-4D97-AF65-F5344CB8AC3E}">
        <p14:creationId xmlns:p14="http://schemas.microsoft.com/office/powerpoint/2010/main" val="4182230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63FF5A-B9E2-4989-825C-C62CD37CB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703FD0-3E51-4DB6-A603-151B37906403}"/>
              </a:ext>
            </a:extLst>
          </p:cNvPr>
          <p:cNvSpPr>
            <a:spLocks noGrp="1"/>
          </p:cNvSpPr>
          <p:nvPr>
            <p:ph type="title"/>
          </p:nvPr>
        </p:nvSpPr>
        <p:spPr>
          <a:xfrm>
            <a:off x="648930" y="629266"/>
            <a:ext cx="3605572" cy="1676603"/>
          </a:xfrm>
        </p:spPr>
        <p:txBody>
          <a:bodyPr>
            <a:normAutofit/>
          </a:bodyPr>
          <a:lstStyle/>
          <a:p>
            <a:r>
              <a:rPr lang="en-US" sz="2800" dirty="0">
                <a:latin typeface="Times New Roman" panose="02020603050405020304" pitchFamily="18" charset="0"/>
                <a:cs typeface="Times New Roman" panose="02020603050405020304" pitchFamily="18" charset="0"/>
              </a:rPr>
              <a:t>STEPS TO REGISTER</a:t>
            </a:r>
            <a:endParaRPr lang="en-CA" sz="2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CA1BD9C-E1E7-4F52-9D5E-890CE536C624}"/>
              </a:ext>
            </a:extLst>
          </p:cNvPr>
          <p:cNvSpPr>
            <a:spLocks noGrp="1"/>
          </p:cNvSpPr>
          <p:nvPr>
            <p:ph idx="1"/>
          </p:nvPr>
        </p:nvSpPr>
        <p:spPr>
          <a:xfrm>
            <a:off x="648931" y="2438401"/>
            <a:ext cx="3605571" cy="3779520"/>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Go to the URL </a:t>
            </a:r>
            <a:r>
              <a:rPr lang="en-US" sz="2400" dirty="0">
                <a:latin typeface="Times New Roman" panose="02020603050405020304" pitchFamily="18" charset="0"/>
                <a:cs typeface="Times New Roman" panose="02020603050405020304" pitchFamily="18" charset="0"/>
                <a:hlinkClick r:id="rId2"/>
              </a:rPr>
              <a:t>https://passport.easyeda.com/register</a:t>
            </a:r>
            <a:r>
              <a:rPr lang="en-US" sz="2400" dirty="0">
                <a:latin typeface="Times New Roman" panose="02020603050405020304" pitchFamily="18" charset="0"/>
                <a:cs typeface="Times New Roman" panose="02020603050405020304" pitchFamily="18" charset="0"/>
              </a:rPr>
              <a:t> and register by creating an account.</a:t>
            </a:r>
            <a:endParaRPr lang="en-CA" sz="2400"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8267"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C95197E-5B71-4469-9753-C0C25ECDC4EA}"/>
              </a:ext>
            </a:extLst>
          </p:cNvPr>
          <p:cNvPicPr>
            <a:picLocks noChangeAspect="1"/>
          </p:cNvPicPr>
          <p:nvPr/>
        </p:nvPicPr>
        <p:blipFill rotWithShape="1">
          <a:blip r:embed="rId3"/>
          <a:srcRect l="19948" r="20173"/>
          <a:stretch/>
        </p:blipFill>
        <p:spPr>
          <a:xfrm>
            <a:off x="5283708" y="722376"/>
            <a:ext cx="6263640" cy="5413248"/>
          </a:xfrm>
          <a:prstGeom prst="rect">
            <a:avLst/>
          </a:prstGeom>
          <a:effectLst/>
        </p:spPr>
      </p:pic>
    </p:spTree>
    <p:extLst>
      <p:ext uri="{BB962C8B-B14F-4D97-AF65-F5344CB8AC3E}">
        <p14:creationId xmlns:p14="http://schemas.microsoft.com/office/powerpoint/2010/main" val="3111435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0897-94C1-425E-8C2A-4B4F70F34DEB}"/>
              </a:ext>
            </a:extLst>
          </p:cNvPr>
          <p:cNvSpPr>
            <a:spLocks noGrp="1"/>
          </p:cNvSpPr>
          <p:nvPr>
            <p:ph type="title"/>
          </p:nvPr>
        </p:nvSpPr>
        <p:spPr>
          <a:xfrm>
            <a:off x="648929" y="629266"/>
            <a:ext cx="3505495" cy="1622321"/>
          </a:xfrm>
        </p:spPr>
        <p:txBody>
          <a:bodyPr>
            <a:normAutofit/>
          </a:bodyPr>
          <a:lstStyle/>
          <a:p>
            <a:r>
              <a:rPr lang="en-US" sz="2400" dirty="0">
                <a:latin typeface="Times New Roman" panose="02020603050405020304" pitchFamily="18" charset="0"/>
                <a:cs typeface="Times New Roman" panose="02020603050405020304" pitchFamily="18" charset="0"/>
              </a:rPr>
              <a:t>GETTING STARTED WITH EASY EDA</a:t>
            </a:r>
            <a:endParaRPr lang="en-CA"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68277AB-8086-420A-88B2-091D690E56D5}"/>
              </a:ext>
            </a:extLst>
          </p:cNvPr>
          <p:cNvSpPr>
            <a:spLocks noGrp="1"/>
          </p:cNvSpPr>
          <p:nvPr>
            <p:ph idx="1"/>
          </p:nvPr>
        </p:nvSpPr>
        <p:spPr>
          <a:xfrm>
            <a:off x="648931" y="2438400"/>
            <a:ext cx="3505494" cy="3785419"/>
          </a:xfrm>
        </p:spPr>
        <p:txBody>
          <a:bodyPr>
            <a:normAutofit/>
          </a:bodyPr>
          <a:lstStyle/>
          <a:p>
            <a:r>
              <a:rPr lang="en-US" sz="2000">
                <a:latin typeface="Times New Roman" panose="02020603050405020304" pitchFamily="18" charset="0"/>
                <a:cs typeface="Times New Roman" panose="02020603050405020304" pitchFamily="18" charset="0"/>
              </a:rPr>
              <a:t>Once the account is created, we can start designing the schematic. </a:t>
            </a:r>
          </a:p>
          <a:p>
            <a:r>
              <a:rPr lang="en-US" sz="2000">
                <a:latin typeface="Times New Roman" panose="02020603050405020304" pitchFamily="18" charset="0"/>
                <a:cs typeface="Times New Roman" panose="02020603050405020304" pitchFamily="18" charset="0"/>
              </a:rPr>
              <a:t>As this is online, we can retrieve our schematic on any other PC by logging into the registered account. </a:t>
            </a:r>
          </a:p>
          <a:p>
            <a:r>
              <a:rPr lang="en-US" sz="2000">
                <a:latin typeface="Times New Roman" panose="02020603050405020304" pitchFamily="18" charset="0"/>
                <a:cs typeface="Times New Roman" panose="02020603050405020304" pitchFamily="18" charset="0"/>
              </a:rPr>
              <a:t>We can start designing the schematic right away by following the below steps.</a:t>
            </a:r>
          </a:p>
          <a:p>
            <a:pPr marL="457200" indent="-457200">
              <a:buFont typeface="+mj-lt"/>
              <a:buAutoNum type="arabicPeriod"/>
            </a:pPr>
            <a:r>
              <a:rPr lang="en-US" sz="2000">
                <a:latin typeface="Times New Roman" panose="02020603050405020304" pitchFamily="18" charset="0"/>
                <a:cs typeface="Times New Roman" panose="02020603050405020304" pitchFamily="18" charset="0"/>
              </a:rPr>
              <a:t>Click on the + icon to create a new project.</a:t>
            </a:r>
            <a:endParaRPr lang="en-CA" sz="200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305FEE45-724F-4102-9B55-DB387D678C34}"/>
              </a:ext>
            </a:extLst>
          </p:cNvPr>
          <p:cNvPicPr>
            <a:picLocks noChangeAspect="1"/>
          </p:cNvPicPr>
          <p:nvPr/>
        </p:nvPicPr>
        <p:blipFill>
          <a:blip r:embed="rId2"/>
          <a:stretch>
            <a:fillRect/>
          </a:stretch>
        </p:blipFill>
        <p:spPr>
          <a:xfrm>
            <a:off x="5405862" y="1877399"/>
            <a:ext cx="6019331" cy="3099955"/>
          </a:xfrm>
          <a:prstGeom prst="rect">
            <a:avLst/>
          </a:prstGeom>
          <a:effectLst/>
        </p:spPr>
      </p:pic>
    </p:spTree>
    <p:extLst>
      <p:ext uri="{BB962C8B-B14F-4D97-AF65-F5344CB8AC3E}">
        <p14:creationId xmlns:p14="http://schemas.microsoft.com/office/powerpoint/2010/main" val="2859808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609AF-2F80-46EE-82DC-5D9CE7BA899E}"/>
              </a:ext>
            </a:extLst>
          </p:cNvPr>
          <p:cNvSpPr>
            <a:spLocks noGrp="1"/>
          </p:cNvSpPr>
          <p:nvPr>
            <p:ph type="title"/>
          </p:nvPr>
        </p:nvSpPr>
        <p:spPr>
          <a:xfrm>
            <a:off x="649224" y="629266"/>
            <a:ext cx="5102351" cy="1676603"/>
          </a:xfrm>
        </p:spPr>
        <p:txBody>
          <a:bodyPr>
            <a:normAutofit/>
          </a:bodyPr>
          <a:lstStyle/>
          <a:p>
            <a:r>
              <a:rPr lang="en-US" sz="4000" dirty="0">
                <a:latin typeface="Times New Roman" panose="02020603050405020304" pitchFamily="18" charset="0"/>
                <a:cs typeface="Times New Roman" panose="02020603050405020304" pitchFamily="18" charset="0"/>
              </a:rPr>
              <a:t>CREATING A PROJECT</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9FC68FB-22E0-4E17-B19E-20F03CD7F08E}"/>
              </a:ext>
            </a:extLst>
          </p:cNvPr>
          <p:cNvSpPr>
            <a:spLocks noGrp="1"/>
          </p:cNvSpPr>
          <p:nvPr>
            <p:ph idx="1"/>
          </p:nvPr>
        </p:nvSpPr>
        <p:spPr>
          <a:xfrm>
            <a:off x="649224" y="2438400"/>
            <a:ext cx="5102351" cy="3785419"/>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2. Enter the details of the project in the below screen.</a:t>
            </a:r>
          </a:p>
          <a:p>
            <a:pPr marL="0" indent="0">
              <a:buNone/>
            </a:pPr>
            <a:r>
              <a:rPr lang="en-US" sz="2000" dirty="0">
                <a:latin typeface="Times New Roman" panose="02020603050405020304" pitchFamily="18" charset="0"/>
                <a:cs typeface="Times New Roman" panose="02020603050405020304" pitchFamily="18" charset="0"/>
              </a:rPr>
              <a:t>3. Click Create Project. </a:t>
            </a:r>
            <a:endParaRPr lang="en-CA" sz="2000" dirty="0">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695E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0CBAD178-BD21-4D49-A9BB-11FF63AA3882}"/>
              </a:ext>
            </a:extLst>
          </p:cNvPr>
          <p:cNvPicPr>
            <a:picLocks noChangeAspect="1"/>
          </p:cNvPicPr>
          <p:nvPr/>
        </p:nvPicPr>
        <p:blipFill>
          <a:blip r:embed="rId2"/>
          <a:stretch>
            <a:fillRect/>
          </a:stretch>
        </p:blipFill>
        <p:spPr>
          <a:xfrm>
            <a:off x="7059168" y="773126"/>
            <a:ext cx="4206240" cy="2166213"/>
          </a:xfrm>
          <a:prstGeom prst="rect">
            <a:avLst/>
          </a:prstGeom>
        </p:spPr>
      </p:pic>
      <p:sp>
        <p:nvSpPr>
          <p:cNvPr id="30"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 application, email&#10;&#10;Description automatically generated">
            <a:extLst>
              <a:ext uri="{FF2B5EF4-FFF2-40B4-BE49-F238E27FC236}">
                <a16:creationId xmlns:a16="http://schemas.microsoft.com/office/drawing/2014/main" id="{8302E743-4948-4A7E-9BCB-4F1061C7E1D9}"/>
              </a:ext>
            </a:extLst>
          </p:cNvPr>
          <p:cNvPicPr>
            <a:picLocks noChangeAspect="1"/>
          </p:cNvPicPr>
          <p:nvPr/>
        </p:nvPicPr>
        <p:blipFill>
          <a:blip r:embed="rId3"/>
          <a:stretch>
            <a:fillRect/>
          </a:stretch>
        </p:blipFill>
        <p:spPr>
          <a:xfrm>
            <a:off x="7059168" y="3805047"/>
            <a:ext cx="4206240" cy="2155697"/>
          </a:xfrm>
          <a:prstGeom prst="rect">
            <a:avLst/>
          </a:prstGeom>
          <a:effectLst/>
        </p:spPr>
      </p:pic>
    </p:spTree>
    <p:extLst>
      <p:ext uri="{BB962C8B-B14F-4D97-AF65-F5344CB8AC3E}">
        <p14:creationId xmlns:p14="http://schemas.microsoft.com/office/powerpoint/2010/main" val="1179892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6AFFB-8C39-4555-8C45-096B63E0346E}"/>
              </a:ext>
            </a:extLst>
          </p:cNvPr>
          <p:cNvSpPr>
            <a:spLocks noGrp="1"/>
          </p:cNvSpPr>
          <p:nvPr>
            <p:ph type="title"/>
          </p:nvPr>
        </p:nvSpPr>
        <p:spPr>
          <a:xfrm>
            <a:off x="649224" y="629266"/>
            <a:ext cx="5102351" cy="1676603"/>
          </a:xfrm>
        </p:spPr>
        <p:txBody>
          <a:bodyPr>
            <a:normAutofit/>
          </a:bodyPr>
          <a:lstStyle/>
          <a:p>
            <a:r>
              <a:rPr lang="en-US" sz="3600" dirty="0">
                <a:latin typeface="Times New Roman" panose="02020603050405020304" pitchFamily="18" charset="0"/>
                <a:cs typeface="Times New Roman" panose="02020603050405020304" pitchFamily="18" charset="0"/>
              </a:rPr>
              <a:t>CREATING A PROJECT</a:t>
            </a:r>
            <a:endParaRPr lang="en-CA" sz="3400" dirty="0"/>
          </a:p>
        </p:txBody>
      </p:sp>
      <p:sp>
        <p:nvSpPr>
          <p:cNvPr id="3" name="Content Placeholder 2">
            <a:extLst>
              <a:ext uri="{FF2B5EF4-FFF2-40B4-BE49-F238E27FC236}">
                <a16:creationId xmlns:a16="http://schemas.microsoft.com/office/drawing/2014/main" id="{142A4C05-FA8D-43D3-B22B-3C90C002F46C}"/>
              </a:ext>
            </a:extLst>
          </p:cNvPr>
          <p:cNvSpPr>
            <a:spLocks noGrp="1"/>
          </p:cNvSpPr>
          <p:nvPr>
            <p:ph idx="1"/>
          </p:nvPr>
        </p:nvSpPr>
        <p:spPr>
          <a:xfrm>
            <a:off x="649224" y="2438400"/>
            <a:ext cx="5102351" cy="3785419"/>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4. Below screen is displayed after clicking ‘Create Project’.</a:t>
            </a:r>
          </a:p>
          <a:p>
            <a:pPr marL="0" indent="0">
              <a:buNone/>
            </a:pPr>
            <a:r>
              <a:rPr lang="en-US" sz="2000" dirty="0">
                <a:latin typeface="Times New Roman" panose="02020603050405020304" pitchFamily="18" charset="0"/>
                <a:cs typeface="Times New Roman" panose="02020603050405020304" pitchFamily="18" charset="0"/>
              </a:rPr>
              <a:t>5. Click the button ‘Open all in the editor’.</a:t>
            </a:r>
          </a:p>
          <a:p>
            <a:pPr marL="0" indent="0">
              <a:buNone/>
            </a:pPr>
            <a:r>
              <a:rPr lang="en-US" sz="2000" dirty="0">
                <a:latin typeface="Times New Roman" panose="02020603050405020304" pitchFamily="18" charset="0"/>
                <a:cs typeface="Times New Roman" panose="02020603050405020304" pitchFamily="18" charset="0"/>
              </a:rPr>
              <a:t>6. Schematic design sheet opens up for the created project.</a:t>
            </a:r>
          </a:p>
          <a:p>
            <a:pPr marL="0" indent="0">
              <a:buNone/>
            </a:pPr>
            <a:r>
              <a:rPr lang="en-US" sz="2000" dirty="0">
                <a:latin typeface="Times New Roman" panose="02020603050405020304" pitchFamily="18" charset="0"/>
                <a:cs typeface="Times New Roman" panose="02020603050405020304" pitchFamily="18" charset="0"/>
              </a:rPr>
              <a:t> </a:t>
            </a:r>
            <a:endParaRPr lang="en-CA" sz="2000" dirty="0">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7050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 Teams&#10;&#10;Description automatically generated">
            <a:extLst>
              <a:ext uri="{FF2B5EF4-FFF2-40B4-BE49-F238E27FC236}">
                <a16:creationId xmlns:a16="http://schemas.microsoft.com/office/drawing/2014/main" id="{7C5A593D-C8F5-42A7-8629-3B35D7180706}"/>
              </a:ext>
            </a:extLst>
          </p:cNvPr>
          <p:cNvPicPr>
            <a:picLocks noChangeAspect="1"/>
          </p:cNvPicPr>
          <p:nvPr/>
        </p:nvPicPr>
        <p:blipFill>
          <a:blip r:embed="rId2"/>
          <a:stretch>
            <a:fillRect/>
          </a:stretch>
        </p:blipFill>
        <p:spPr>
          <a:xfrm>
            <a:off x="7059168" y="815188"/>
            <a:ext cx="4206240" cy="2082089"/>
          </a:xfrm>
          <a:prstGeom prst="rect">
            <a:avLst/>
          </a:prstGeom>
        </p:spPr>
      </p:pic>
      <p:sp>
        <p:nvSpPr>
          <p:cNvPr id="30"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application, table, Excel&#10;&#10;Description automatically generated">
            <a:extLst>
              <a:ext uri="{FF2B5EF4-FFF2-40B4-BE49-F238E27FC236}">
                <a16:creationId xmlns:a16="http://schemas.microsoft.com/office/drawing/2014/main" id="{520B5A29-996E-468A-9BBB-BF25F32A0DD0}"/>
              </a:ext>
            </a:extLst>
          </p:cNvPr>
          <p:cNvPicPr>
            <a:picLocks noChangeAspect="1"/>
          </p:cNvPicPr>
          <p:nvPr/>
        </p:nvPicPr>
        <p:blipFill>
          <a:blip r:embed="rId3"/>
          <a:stretch>
            <a:fillRect/>
          </a:stretch>
        </p:blipFill>
        <p:spPr>
          <a:xfrm>
            <a:off x="7059168" y="3852367"/>
            <a:ext cx="4206240" cy="2061057"/>
          </a:xfrm>
          <a:prstGeom prst="rect">
            <a:avLst/>
          </a:prstGeom>
          <a:effectLst/>
        </p:spPr>
      </p:pic>
    </p:spTree>
    <p:extLst>
      <p:ext uri="{BB962C8B-B14F-4D97-AF65-F5344CB8AC3E}">
        <p14:creationId xmlns:p14="http://schemas.microsoft.com/office/powerpoint/2010/main" val="1352782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868A2BB-FB6A-4D17-BD11-5C864EAC7E5E}"/>
              </a:ext>
            </a:extLst>
          </p:cNvPr>
          <p:cNvSpPr>
            <a:spLocks noGrp="1"/>
          </p:cNvSpPr>
          <p:nvPr>
            <p:ph type="title"/>
          </p:nvPr>
        </p:nvSpPr>
        <p:spPr>
          <a:xfrm>
            <a:off x="1288060" y="1369938"/>
            <a:ext cx="3210854" cy="4114800"/>
          </a:xfrm>
        </p:spPr>
        <p:txBody>
          <a:bodyPr>
            <a:normAutofit/>
          </a:bodyPr>
          <a:lstStyle/>
          <a:p>
            <a:pPr algn="r"/>
            <a:r>
              <a:rPr lang="en-US" sz="3100">
                <a:latin typeface="Times New Roman" panose="02020603050405020304" pitchFamily="18" charset="0"/>
                <a:cs typeface="Times New Roman" panose="02020603050405020304" pitchFamily="18" charset="0"/>
              </a:rPr>
              <a:t>INTRODUCTION</a:t>
            </a:r>
            <a:endParaRPr lang="en-CA" sz="3100">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F492F8DF-EE34-4FC5-9FFE-76EB2E3BBA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3168614" y="3429000"/>
            <a:ext cx="3200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8B7E925-BBB9-4533-A022-4599887A40BA}"/>
              </a:ext>
            </a:extLst>
          </p:cNvPr>
          <p:cNvSpPr>
            <a:spLocks noGrp="1"/>
          </p:cNvSpPr>
          <p:nvPr>
            <p:ph idx="1"/>
          </p:nvPr>
        </p:nvSpPr>
        <p:spPr>
          <a:xfrm>
            <a:off x="5030505" y="1371600"/>
            <a:ext cx="5872185" cy="4114800"/>
          </a:xfrm>
        </p:spPr>
        <p:txBody>
          <a:bodyPr anchor="ctr">
            <a:normAutofit/>
          </a:bodyPr>
          <a:lstStyle/>
          <a:p>
            <a:r>
              <a:rPr lang="en-US" sz="1700" b="0" i="0">
                <a:effectLst/>
                <a:latin typeface="Times New Roman" panose="02020603050405020304" pitchFamily="18" charset="0"/>
                <a:cs typeface="Times New Roman" panose="02020603050405020304" pitchFamily="18" charset="0"/>
              </a:rPr>
              <a:t>To overcome the problem of forgetting to take medicines in elderly people, we came up with a 'SMART MEDICINE REMINDER AND VENDING MACHINE.</a:t>
            </a:r>
          </a:p>
          <a:p>
            <a:pPr marL="0" indent="0">
              <a:buNone/>
            </a:pPr>
            <a:endParaRPr lang="en-US" sz="1700" b="0" i="0">
              <a:effectLst/>
              <a:latin typeface="Times New Roman" panose="02020603050405020304" pitchFamily="18" charset="0"/>
              <a:cs typeface="Times New Roman" panose="02020603050405020304" pitchFamily="18" charset="0"/>
            </a:endParaRPr>
          </a:p>
          <a:p>
            <a:r>
              <a:rPr lang="en-US" sz="1700" b="0" i="0">
                <a:effectLst/>
                <a:latin typeface="Times New Roman" panose="02020603050405020304" pitchFamily="18" charset="0"/>
                <a:cs typeface="Times New Roman" panose="02020603050405020304" pitchFamily="18" charset="0"/>
              </a:rPr>
              <a:t>' It is an IoT device which reminds and dispenses medicine on time. </a:t>
            </a:r>
          </a:p>
          <a:p>
            <a:pPr marL="0" indent="0">
              <a:buNone/>
            </a:pPr>
            <a:endParaRPr lang="en-US" sz="1700" b="0" i="0">
              <a:effectLst/>
              <a:latin typeface="Times New Roman" panose="02020603050405020304" pitchFamily="18" charset="0"/>
              <a:cs typeface="Times New Roman" panose="02020603050405020304" pitchFamily="18" charset="0"/>
            </a:endParaRPr>
          </a:p>
          <a:p>
            <a:r>
              <a:rPr lang="en-US" sz="1700" b="0" i="0">
                <a:effectLst/>
                <a:latin typeface="Times New Roman" panose="02020603050405020304" pitchFamily="18" charset="0"/>
                <a:cs typeface="Times New Roman" panose="02020603050405020304" pitchFamily="18" charset="0"/>
              </a:rPr>
              <a:t>In this project , we design and develop a medicine reminder and vending machine using Amazon Alexa and Raspberry pi. </a:t>
            </a:r>
          </a:p>
          <a:p>
            <a:pPr marL="0" indent="0">
              <a:buNone/>
            </a:pPr>
            <a:endParaRPr lang="en-US" sz="1700" b="0" i="0">
              <a:effectLst/>
              <a:latin typeface="Times New Roman" panose="02020603050405020304" pitchFamily="18" charset="0"/>
              <a:cs typeface="Times New Roman" panose="02020603050405020304" pitchFamily="18" charset="0"/>
            </a:endParaRPr>
          </a:p>
          <a:p>
            <a:r>
              <a:rPr lang="en-US" sz="1700" b="0" i="0">
                <a:effectLst/>
                <a:latin typeface="Times New Roman" panose="02020603050405020304" pitchFamily="18" charset="0"/>
                <a:cs typeface="Times New Roman" panose="02020603050405020304" pitchFamily="18" charset="0"/>
              </a:rPr>
              <a:t>The machine saves dispense and alarm time, when it is time to dispense the medicine, the machine alarms the user and dispenses the medicine to the racks.</a:t>
            </a:r>
            <a:endParaRPr lang="en-CA" sz="17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73421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B85AB6-7F9F-48C1-9AE7-3057A2695E29}"/>
              </a:ext>
            </a:extLst>
          </p:cNvPr>
          <p:cNvSpPr>
            <a:spLocks noGrp="1"/>
          </p:cNvSpPr>
          <p:nvPr>
            <p:ph type="title"/>
          </p:nvPr>
        </p:nvSpPr>
        <p:spPr>
          <a:xfrm>
            <a:off x="1288060" y="1369938"/>
            <a:ext cx="3210854" cy="4114800"/>
          </a:xfrm>
        </p:spPr>
        <p:txBody>
          <a:bodyPr>
            <a:normAutofit/>
          </a:bodyPr>
          <a:lstStyle/>
          <a:p>
            <a:pPr algn="r"/>
            <a:r>
              <a:rPr lang="en-US" sz="3400">
                <a:latin typeface="Times New Roman" panose="02020603050405020304" pitchFamily="18" charset="0"/>
                <a:cs typeface="Times New Roman" panose="02020603050405020304" pitchFamily="18" charset="0"/>
              </a:rPr>
              <a:t>STEPS FOR COMPLETING A SCHEMATIC AND PCB DESIGN</a:t>
            </a:r>
            <a:endParaRPr lang="en-CA" sz="3400">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F492F8DF-EE34-4FC5-9FFE-76EB2E3BBA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3168614" y="3429000"/>
            <a:ext cx="3200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0180419-AEAE-48AA-B03C-B5650AB10F78}"/>
              </a:ext>
            </a:extLst>
          </p:cNvPr>
          <p:cNvSpPr>
            <a:spLocks noGrp="1"/>
          </p:cNvSpPr>
          <p:nvPr>
            <p:ph idx="1"/>
          </p:nvPr>
        </p:nvSpPr>
        <p:spPr>
          <a:xfrm>
            <a:off x="5030505" y="1371600"/>
            <a:ext cx="5872185" cy="4114800"/>
          </a:xfrm>
        </p:spPr>
        <p:txBody>
          <a:bodyPr anchor="ctr">
            <a:normAutofit/>
          </a:bodyPr>
          <a:lstStyle/>
          <a:p>
            <a:pPr marL="0" indent="0">
              <a:buNone/>
            </a:pPr>
            <a:r>
              <a:rPr lang="en-US" sz="2200">
                <a:latin typeface="Times New Roman" panose="02020603050405020304" pitchFamily="18" charset="0"/>
                <a:cs typeface="Times New Roman" panose="02020603050405020304" pitchFamily="18" charset="0"/>
              </a:rPr>
              <a:t>There are three main steps in designing a schematic and converting it to PCB:</a:t>
            </a:r>
          </a:p>
          <a:p>
            <a:pPr marL="457200" indent="-457200">
              <a:buFont typeface="+mj-lt"/>
              <a:buAutoNum type="arabicPeriod"/>
            </a:pPr>
            <a:r>
              <a:rPr lang="en-US" sz="2200">
                <a:latin typeface="Times New Roman" panose="02020603050405020304" pitchFamily="18" charset="0"/>
                <a:cs typeface="Times New Roman" panose="02020603050405020304" pitchFamily="18" charset="0"/>
              </a:rPr>
              <a:t>Design the schematic (circuit)</a:t>
            </a:r>
          </a:p>
          <a:p>
            <a:pPr marL="457200" indent="-457200">
              <a:buFont typeface="+mj-lt"/>
              <a:buAutoNum type="arabicPeriod"/>
            </a:pPr>
            <a:r>
              <a:rPr lang="en-US" sz="2200">
                <a:latin typeface="Times New Roman" panose="02020603050405020304" pitchFamily="18" charset="0"/>
                <a:cs typeface="Times New Roman" panose="02020603050405020304" pitchFamily="18" charset="0"/>
              </a:rPr>
              <a:t>Making tracks</a:t>
            </a:r>
          </a:p>
          <a:p>
            <a:pPr marL="457200" indent="-457200">
              <a:buFont typeface="+mj-lt"/>
              <a:buAutoNum type="arabicPeriod"/>
            </a:pPr>
            <a:r>
              <a:rPr lang="en-US" sz="2200">
                <a:latin typeface="Times New Roman" panose="02020603050405020304" pitchFamily="18" charset="0"/>
                <a:cs typeface="Times New Roman" panose="02020603050405020304" pitchFamily="18" charset="0"/>
              </a:rPr>
              <a:t>Checking errors (DRC in PCB)</a:t>
            </a:r>
          </a:p>
          <a:p>
            <a:pPr marL="0" indent="0">
              <a:buNone/>
            </a:pPr>
            <a:endParaRPr lang="en-CA" sz="2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9906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79223-9BB9-47BB-81B8-9BAF6F52B135}"/>
              </a:ext>
            </a:extLst>
          </p:cNvPr>
          <p:cNvSpPr>
            <a:spLocks noGrp="1"/>
          </p:cNvSpPr>
          <p:nvPr>
            <p:ph type="title"/>
          </p:nvPr>
        </p:nvSpPr>
        <p:spPr>
          <a:xfrm>
            <a:off x="648929" y="629266"/>
            <a:ext cx="3505495" cy="1622321"/>
          </a:xfrm>
        </p:spPr>
        <p:txBody>
          <a:bodyPr>
            <a:normAutofit/>
          </a:bodyPr>
          <a:lstStyle/>
          <a:p>
            <a:r>
              <a:rPr lang="en-US" sz="4000" dirty="0">
                <a:latin typeface="Times New Roman" panose="02020603050405020304" pitchFamily="18" charset="0"/>
                <a:cs typeface="Times New Roman" panose="02020603050405020304" pitchFamily="18" charset="0"/>
              </a:rPr>
              <a:t>DESIGNIGN A SCHEMATIC</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880CF70-2E17-4D38-A4C1-FCFA4C6C83DB}"/>
              </a:ext>
            </a:extLst>
          </p:cNvPr>
          <p:cNvSpPr>
            <a:spLocks noGrp="1"/>
          </p:cNvSpPr>
          <p:nvPr>
            <p:ph idx="1"/>
          </p:nvPr>
        </p:nvSpPr>
        <p:spPr>
          <a:xfrm>
            <a:off x="648931" y="2438400"/>
            <a:ext cx="3505494" cy="3785419"/>
          </a:xfrm>
        </p:spPr>
        <p:txBody>
          <a:bodyPr>
            <a:normAutofit/>
          </a:bodyPr>
          <a:lstStyle/>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Once we are in the schematic design screen, we have options to place components and connect them with the libraries and tools provided.</a:t>
            </a:r>
          </a:p>
          <a:p>
            <a:pPr marL="342900" indent="-342900">
              <a:buFont typeface="+mj-lt"/>
              <a:buAutoNum type="arabicPeriod"/>
            </a:pPr>
            <a:r>
              <a:rPr lang="en-US" sz="2000" dirty="0">
                <a:latin typeface="Times New Roman" panose="02020603050405020304" pitchFamily="18" charset="0"/>
                <a:cs typeface="Times New Roman" panose="02020603050405020304" pitchFamily="18" charset="0"/>
              </a:rPr>
              <a:t>Using </a:t>
            </a:r>
            <a:r>
              <a:rPr lang="en-US" sz="2000" dirty="0" err="1">
                <a:latin typeface="Times New Roman" panose="02020603050405020304" pitchFamily="18" charset="0"/>
                <a:cs typeface="Times New Roman" panose="02020603050405020304" pitchFamily="18" charset="0"/>
              </a:rPr>
              <a:t>EELib</a:t>
            </a:r>
            <a:r>
              <a:rPr lang="en-US" sz="2000" dirty="0">
                <a:latin typeface="Times New Roman" panose="02020603050405020304" pitchFamily="18" charset="0"/>
                <a:cs typeface="Times New Roman" panose="02020603050405020304" pitchFamily="18" charset="0"/>
              </a:rPr>
              <a:t>:</a:t>
            </a:r>
          </a:p>
          <a:p>
            <a:pPr marL="0" indent="0">
              <a:buNone/>
            </a:pPr>
            <a:r>
              <a:rPr lang="en-US" sz="2000" dirty="0">
                <a:latin typeface="Times New Roman" panose="02020603050405020304" pitchFamily="18" charset="0"/>
                <a:cs typeface="Times New Roman" panose="02020603050405020304" pitchFamily="18" charset="0"/>
              </a:rPr>
              <a:t>	Contains ready made symbols for a wide range of components which can be simulated.</a:t>
            </a:r>
          </a:p>
          <a:p>
            <a:pPr marL="0" indent="0">
              <a:buNone/>
            </a:pPr>
            <a:endParaRPr lang="en-CA" sz="20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DA14670-1E8C-44BA-B338-265D9FAFD9E5}"/>
              </a:ext>
            </a:extLst>
          </p:cNvPr>
          <p:cNvPicPr>
            <a:picLocks noChangeAspect="1"/>
          </p:cNvPicPr>
          <p:nvPr/>
        </p:nvPicPr>
        <p:blipFill>
          <a:blip r:embed="rId2"/>
          <a:stretch>
            <a:fillRect/>
          </a:stretch>
        </p:blipFill>
        <p:spPr>
          <a:xfrm>
            <a:off x="7105635" y="807593"/>
            <a:ext cx="2619784" cy="5239568"/>
          </a:xfrm>
          <a:prstGeom prst="rect">
            <a:avLst/>
          </a:prstGeom>
          <a:effectLst/>
        </p:spPr>
      </p:pic>
    </p:spTree>
    <p:extLst>
      <p:ext uri="{BB962C8B-B14F-4D97-AF65-F5344CB8AC3E}">
        <p14:creationId xmlns:p14="http://schemas.microsoft.com/office/powerpoint/2010/main" val="910975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A2F27-6631-42BA-859A-E3BE7FC56DF6}"/>
              </a:ext>
            </a:extLst>
          </p:cNvPr>
          <p:cNvSpPr>
            <a:spLocks noGrp="1"/>
          </p:cNvSpPr>
          <p:nvPr>
            <p:ph type="title"/>
          </p:nvPr>
        </p:nvSpPr>
        <p:spPr>
          <a:xfrm>
            <a:off x="648929" y="629266"/>
            <a:ext cx="3505495" cy="1622321"/>
          </a:xfrm>
        </p:spPr>
        <p:txBody>
          <a:bodyPr>
            <a:normAutofit/>
          </a:bodyPr>
          <a:lstStyle/>
          <a:p>
            <a:r>
              <a:rPr lang="en-US" sz="4000" dirty="0">
                <a:latin typeface="Times New Roman" panose="02020603050405020304" pitchFamily="18" charset="0"/>
                <a:cs typeface="Times New Roman" panose="02020603050405020304" pitchFamily="18" charset="0"/>
              </a:rPr>
              <a:t>DESIGNIGN A SCHEMATIC</a:t>
            </a:r>
            <a:endParaRPr lang="en-CA" sz="4000" dirty="0"/>
          </a:p>
        </p:txBody>
      </p:sp>
      <p:sp>
        <p:nvSpPr>
          <p:cNvPr id="3" name="Content Placeholder 2">
            <a:extLst>
              <a:ext uri="{FF2B5EF4-FFF2-40B4-BE49-F238E27FC236}">
                <a16:creationId xmlns:a16="http://schemas.microsoft.com/office/drawing/2014/main" id="{FF42C1FD-ED0D-4CD1-8594-3DE199787512}"/>
              </a:ext>
            </a:extLst>
          </p:cNvPr>
          <p:cNvSpPr>
            <a:spLocks noGrp="1"/>
          </p:cNvSpPr>
          <p:nvPr>
            <p:ph idx="1"/>
          </p:nvPr>
        </p:nvSpPr>
        <p:spPr>
          <a:xfrm>
            <a:off x="648931" y="2438400"/>
            <a:ext cx="3505494" cy="3785419"/>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3. Library: </a:t>
            </a:r>
          </a:p>
          <a:p>
            <a:pPr marL="0" indent="0">
              <a:buNone/>
            </a:pPr>
            <a:r>
              <a:rPr lang="en-US" sz="2000" dirty="0">
                <a:latin typeface="Times New Roman" panose="02020603050405020304" pitchFamily="18" charset="0"/>
                <a:cs typeface="Times New Roman" panose="02020603050405020304" pitchFamily="18" charset="0"/>
              </a:rPr>
              <a:t>	</a:t>
            </a:r>
            <a:r>
              <a:rPr lang="en-US" sz="2000" b="0" i="0">
                <a:effectLst/>
                <a:latin typeface="Times New Roman" panose="02020603050405020304" pitchFamily="18" charset="0"/>
                <a:ea typeface="微软雅黑" panose="020B0503020204020204" pitchFamily="34" charset="-122"/>
                <a:cs typeface="Times New Roman" panose="02020603050405020304" pitchFamily="18" charset="0"/>
              </a:rPr>
              <a:t>EasyEDA</a:t>
            </a:r>
            <a:r>
              <a:rPr lang="en-US" sz="2000" b="0" i="0" dirty="0">
                <a:effectLst/>
                <a:latin typeface="Times New Roman" panose="02020603050405020304" pitchFamily="18" charset="0"/>
                <a:ea typeface="微软雅黑" panose="020B0503020204020204" pitchFamily="34" charset="-122"/>
                <a:cs typeface="Times New Roman" panose="02020603050405020304" pitchFamily="18" charset="0"/>
              </a:rPr>
              <a:t> provide a lot of libraries, we can find them at “Left-hand Panel - Library”, hotkey “SHIFT+F”, at here we can search library from LCSC, system, user contributed etc.</a:t>
            </a:r>
            <a:r>
              <a:rPr lang="en-US" sz="2000" dirty="0">
                <a:latin typeface="Times New Roman" panose="02020603050405020304" pitchFamily="18" charset="0"/>
                <a:cs typeface="Times New Roman" panose="02020603050405020304" pitchFamily="18" charset="0"/>
              </a:rPr>
              <a:t> </a:t>
            </a:r>
          </a:p>
          <a:p>
            <a:pPr marL="0" indent="0">
              <a:buNone/>
            </a:pPr>
            <a:endParaRPr lang="en-CA" sz="20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application, table&#10;&#10;Description automatically generated">
            <a:extLst>
              <a:ext uri="{FF2B5EF4-FFF2-40B4-BE49-F238E27FC236}">
                <a16:creationId xmlns:a16="http://schemas.microsoft.com/office/drawing/2014/main" id="{12E77E44-6E29-4FE5-B4C8-A77DB87AC8A3}"/>
              </a:ext>
            </a:extLst>
          </p:cNvPr>
          <p:cNvPicPr>
            <a:picLocks noChangeAspect="1"/>
          </p:cNvPicPr>
          <p:nvPr/>
        </p:nvPicPr>
        <p:blipFill>
          <a:blip r:embed="rId2"/>
          <a:stretch>
            <a:fillRect/>
          </a:stretch>
        </p:blipFill>
        <p:spPr>
          <a:xfrm>
            <a:off x="5405862" y="1877399"/>
            <a:ext cx="6019331" cy="3099955"/>
          </a:xfrm>
          <a:prstGeom prst="rect">
            <a:avLst/>
          </a:prstGeom>
          <a:effectLst/>
        </p:spPr>
      </p:pic>
    </p:spTree>
    <p:extLst>
      <p:ext uri="{BB962C8B-B14F-4D97-AF65-F5344CB8AC3E}">
        <p14:creationId xmlns:p14="http://schemas.microsoft.com/office/powerpoint/2010/main" val="2086045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486D18-C4FE-47F4-9B04-961F7810609B}"/>
              </a:ext>
            </a:extLst>
          </p:cNvPr>
          <p:cNvSpPr>
            <a:spLocks noGrp="1"/>
          </p:cNvSpPr>
          <p:nvPr>
            <p:ph type="title"/>
          </p:nvPr>
        </p:nvSpPr>
        <p:spPr>
          <a:xfrm>
            <a:off x="1288060" y="1369938"/>
            <a:ext cx="3210854" cy="4114800"/>
          </a:xfrm>
        </p:spPr>
        <p:txBody>
          <a:bodyPr>
            <a:normAutofit/>
          </a:bodyPr>
          <a:lstStyle/>
          <a:p>
            <a:pPr algn="r"/>
            <a:r>
              <a:rPr lang="en-US" sz="4100">
                <a:latin typeface="Times New Roman" panose="02020603050405020304" pitchFamily="18" charset="0"/>
                <a:cs typeface="Times New Roman" panose="02020603050405020304" pitchFamily="18" charset="0"/>
              </a:rPr>
              <a:t>DESIGNIGN A SCHEMATIC</a:t>
            </a:r>
            <a:endParaRPr lang="en-CA" sz="4100">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F492F8DF-EE34-4FC5-9FFE-76EB2E3BBA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3168614" y="3429000"/>
            <a:ext cx="3200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404E800-FE1D-4B8C-AE5C-512930BF9EE3}"/>
              </a:ext>
            </a:extLst>
          </p:cNvPr>
          <p:cNvSpPr>
            <a:spLocks noGrp="1"/>
          </p:cNvSpPr>
          <p:nvPr>
            <p:ph idx="1"/>
          </p:nvPr>
        </p:nvSpPr>
        <p:spPr>
          <a:xfrm>
            <a:off x="5030505" y="1371600"/>
            <a:ext cx="5872185" cy="4114800"/>
          </a:xfrm>
        </p:spPr>
        <p:txBody>
          <a:bodyPr anchor="ctr">
            <a:normAutofit/>
          </a:bodyPr>
          <a:lstStyle/>
          <a:p>
            <a:pPr marL="0" indent="0">
              <a:buNone/>
            </a:pPr>
            <a:r>
              <a:rPr lang="en-US" sz="1900" b="1" i="0">
                <a:effectLst/>
                <a:latin typeface="Times New Roman" panose="02020603050405020304" pitchFamily="18" charset="0"/>
                <a:ea typeface="微软雅黑" panose="020B0503020204020204" pitchFamily="34" charset="-122"/>
                <a:cs typeface="Times New Roman" panose="02020603050405020304" pitchFamily="18" charset="0"/>
              </a:rPr>
              <a:t>Type</a:t>
            </a:r>
          </a:p>
          <a:p>
            <a:pPr>
              <a:buFont typeface="Arial" panose="020B0604020202020204" pitchFamily="34" charset="0"/>
              <a:buChar char="•"/>
            </a:pPr>
            <a:r>
              <a:rPr lang="en-US" sz="1900" b="0" i="0">
                <a:effectLst/>
                <a:latin typeface="Times New Roman" panose="02020603050405020304" pitchFamily="18" charset="0"/>
                <a:ea typeface="微软雅黑" panose="020B0503020204020204" pitchFamily="34" charset="-122"/>
                <a:cs typeface="Times New Roman" panose="02020603050405020304" pitchFamily="18" charset="0"/>
              </a:rPr>
              <a:t>Symbol: Schematic symbols</a:t>
            </a:r>
          </a:p>
          <a:p>
            <a:pPr>
              <a:buFont typeface="Arial" panose="020B0604020202020204" pitchFamily="34" charset="0"/>
              <a:buChar char="•"/>
            </a:pPr>
            <a:r>
              <a:rPr lang="en-US" sz="1900" b="0" i="0">
                <a:effectLst/>
                <a:latin typeface="Times New Roman" panose="02020603050405020304" pitchFamily="18" charset="0"/>
                <a:ea typeface="微软雅黑" panose="020B0503020204020204" pitchFamily="34" charset="-122"/>
                <a:cs typeface="Times New Roman" panose="02020603050405020304" pitchFamily="18" charset="0"/>
              </a:rPr>
              <a:t>Spice Symbol: Symbols for spice simlation</a:t>
            </a:r>
          </a:p>
          <a:p>
            <a:pPr>
              <a:buFont typeface="Arial" panose="020B0604020202020204" pitchFamily="34" charset="0"/>
              <a:buChar char="•"/>
            </a:pPr>
            <a:r>
              <a:rPr lang="en-US" sz="1900" b="0" i="0">
                <a:effectLst/>
                <a:latin typeface="Times New Roman" panose="02020603050405020304" pitchFamily="18" charset="0"/>
                <a:ea typeface="微软雅黑" panose="020B0503020204020204" pitchFamily="34" charset="-122"/>
                <a:cs typeface="Times New Roman" panose="02020603050405020304" pitchFamily="18" charset="0"/>
              </a:rPr>
              <a:t>Footprint: PCB footprints, PCB pattern.</a:t>
            </a:r>
          </a:p>
          <a:p>
            <a:pPr>
              <a:buFont typeface="Arial" panose="020B0604020202020204" pitchFamily="34" charset="0"/>
              <a:buChar char="•"/>
            </a:pPr>
            <a:r>
              <a:rPr lang="en-US" sz="1900" b="0" i="0">
                <a:effectLst/>
                <a:latin typeface="Times New Roman" panose="02020603050405020304" pitchFamily="18" charset="0"/>
                <a:ea typeface="微软雅黑" panose="020B0503020204020204" pitchFamily="34" charset="-122"/>
                <a:cs typeface="Times New Roman" panose="02020603050405020304" pitchFamily="18" charset="0"/>
              </a:rPr>
              <a:t>SCH Modules: Schematic modules, a part of the circuit design. It can not assign the PCB module, doesnt like the schematic Symbol can assign the footprint . when it be placed on the schematic, it will be separated.</a:t>
            </a:r>
          </a:p>
          <a:p>
            <a:pPr>
              <a:buFont typeface="Arial" panose="020B0604020202020204" pitchFamily="34" charset="0"/>
              <a:buChar char="•"/>
            </a:pPr>
            <a:r>
              <a:rPr lang="en-US" sz="1900" b="0" i="0">
                <a:effectLst/>
                <a:latin typeface="Times New Roman" panose="02020603050405020304" pitchFamily="18" charset="0"/>
                <a:ea typeface="微软雅黑" panose="020B0503020204020204" pitchFamily="34" charset="-122"/>
                <a:cs typeface="Times New Roman" panose="02020603050405020304" pitchFamily="18" charset="0"/>
              </a:rPr>
              <a:t>PCB Modules: As like as Schematic modules.</a:t>
            </a:r>
          </a:p>
          <a:p>
            <a:pPr>
              <a:buFont typeface="Arial" panose="020B0604020202020204" pitchFamily="34" charset="0"/>
              <a:buChar char="•"/>
            </a:pPr>
            <a:r>
              <a:rPr lang="en-US" sz="1900" b="0" i="0">
                <a:effectLst/>
                <a:latin typeface="Times New Roman" panose="02020603050405020304" pitchFamily="18" charset="0"/>
                <a:ea typeface="微软雅黑" panose="020B0503020204020204" pitchFamily="34" charset="-122"/>
                <a:cs typeface="Times New Roman" panose="02020603050405020304" pitchFamily="18" charset="0"/>
              </a:rPr>
              <a:t>3D Model: It is bind with footprint via “3D Model Manager”.</a:t>
            </a:r>
          </a:p>
          <a:p>
            <a:pPr marL="0" indent="0">
              <a:buNone/>
            </a:pPr>
            <a:endParaRPr lang="en-US" sz="1900" b="0" i="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buNone/>
            </a:pPr>
            <a:endParaRPr lang="en-CA" sz="19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6861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75D94F-0003-476A-8BE9-05F4D31D9199}"/>
              </a:ext>
            </a:extLst>
          </p:cNvPr>
          <p:cNvSpPr>
            <a:spLocks noGrp="1"/>
          </p:cNvSpPr>
          <p:nvPr>
            <p:ph type="title"/>
          </p:nvPr>
        </p:nvSpPr>
        <p:spPr>
          <a:xfrm>
            <a:off x="1288060" y="1369938"/>
            <a:ext cx="3210854" cy="4114800"/>
          </a:xfrm>
        </p:spPr>
        <p:txBody>
          <a:bodyPr>
            <a:normAutofit/>
          </a:bodyPr>
          <a:lstStyle/>
          <a:p>
            <a:pPr algn="r"/>
            <a:r>
              <a:rPr lang="en-US" sz="4100">
                <a:latin typeface="Times New Roman" panose="02020603050405020304" pitchFamily="18" charset="0"/>
                <a:cs typeface="Times New Roman" panose="02020603050405020304" pitchFamily="18" charset="0"/>
              </a:rPr>
              <a:t>DESIGNIGN A SCHEMATIC</a:t>
            </a:r>
            <a:endParaRPr lang="en-CA" sz="4100"/>
          </a:p>
        </p:txBody>
      </p:sp>
      <p:cxnSp>
        <p:nvCxnSpPr>
          <p:cNvPr id="14" name="Straight Connector 13">
            <a:extLst>
              <a:ext uri="{FF2B5EF4-FFF2-40B4-BE49-F238E27FC236}">
                <a16:creationId xmlns:a16="http://schemas.microsoft.com/office/drawing/2014/main" id="{F492F8DF-EE34-4FC5-9FFE-76EB2E3BBA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3168614" y="3429000"/>
            <a:ext cx="3200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EEE75C-D2EF-4E68-86E1-3EEDB486DC5A}"/>
              </a:ext>
            </a:extLst>
          </p:cNvPr>
          <p:cNvSpPr>
            <a:spLocks noGrp="1"/>
          </p:cNvSpPr>
          <p:nvPr>
            <p:ph idx="1"/>
          </p:nvPr>
        </p:nvSpPr>
        <p:spPr>
          <a:xfrm>
            <a:off x="5030505" y="1371600"/>
            <a:ext cx="5872185" cy="4114800"/>
          </a:xfrm>
        </p:spPr>
        <p:txBody>
          <a:bodyPr anchor="ctr">
            <a:normAutofit/>
          </a:bodyPr>
          <a:lstStyle/>
          <a:p>
            <a:pPr marL="0" indent="0">
              <a:buNone/>
            </a:pPr>
            <a:r>
              <a:rPr lang="en-US" sz="1400" b="1" i="0">
                <a:effectLst/>
                <a:latin typeface="Times New Roman" panose="02020603050405020304" pitchFamily="18" charset="0"/>
                <a:ea typeface="微软雅黑" panose="020B0503020204020204" pitchFamily="34" charset="-122"/>
                <a:cs typeface="Times New Roman" panose="02020603050405020304" pitchFamily="18" charset="0"/>
              </a:rPr>
              <a:t>Classes</a:t>
            </a:r>
          </a:p>
          <a:p>
            <a:pPr>
              <a:buFont typeface="Arial" panose="020B0604020202020204" pitchFamily="34" charset="0"/>
              <a:buChar char="•"/>
            </a:pPr>
            <a:r>
              <a:rPr lang="en-US" sz="1400" b="0" i="0">
                <a:effectLst/>
                <a:latin typeface="Times New Roman" panose="02020603050405020304" pitchFamily="18" charset="0"/>
                <a:ea typeface="微软雅黑" panose="020B0503020204020204" pitchFamily="34" charset="-122"/>
                <a:cs typeface="Times New Roman" panose="02020603050405020304" pitchFamily="18" charset="0"/>
              </a:rPr>
              <a:t>Work Space: It include your personal parts and your teams’ parts.</a:t>
            </a:r>
          </a:p>
          <a:p>
            <a:pPr>
              <a:buFont typeface="Arial" panose="020B0604020202020204" pitchFamily="34" charset="0"/>
              <a:buChar char="•"/>
            </a:pPr>
            <a:r>
              <a:rPr lang="en-US" sz="1400" b="0" i="0">
                <a:effectLst/>
                <a:latin typeface="Times New Roman" panose="02020603050405020304" pitchFamily="18" charset="0"/>
                <a:ea typeface="微软雅黑" panose="020B0503020204020204" pitchFamily="34" charset="-122"/>
                <a:cs typeface="Times New Roman" panose="02020603050405020304" pitchFamily="18" charset="0"/>
              </a:rPr>
              <a:t>LCSC: EasyEDA online part store </a:t>
            </a:r>
            <a:r>
              <a:rPr lang="en-US" sz="1400" b="0" i="0" u="none" strike="noStrike">
                <a:effectLst/>
                <a:latin typeface="Times New Roman" panose="02020603050405020304" pitchFamily="18" charset="0"/>
                <a:ea typeface="微软雅黑" panose="020B0503020204020204" pitchFamily="34" charset="-122"/>
                <a:cs typeface="Times New Roman" panose="02020603050405020304" pitchFamily="18" charset="0"/>
                <a:hlinkClick r:id="rId2"/>
              </a:rPr>
              <a:t>LCSC.com</a:t>
            </a:r>
            <a:r>
              <a:rPr lang="en-US" sz="1400" b="0" i="0">
                <a:effectLst/>
                <a:latin typeface="Times New Roman" panose="02020603050405020304" pitchFamily="18" charset="0"/>
                <a:ea typeface="微软雅黑" panose="020B0503020204020204" pitchFamily="34" charset="-122"/>
                <a:cs typeface="Times New Roman" panose="02020603050405020304" pitchFamily="18" charset="0"/>
              </a:rPr>
              <a:t> parts(Officail Parts). It will add new libraries everyday</a:t>
            </a:r>
          </a:p>
          <a:p>
            <a:pPr>
              <a:buFont typeface="Arial" panose="020B0604020202020204" pitchFamily="34" charset="0"/>
              <a:buChar char="•"/>
            </a:pPr>
            <a:r>
              <a:rPr lang="en-US" sz="1400" b="0" i="0">
                <a:effectLst/>
                <a:latin typeface="Times New Roman" panose="02020603050405020304" pitchFamily="18" charset="0"/>
                <a:ea typeface="微软雅黑" panose="020B0503020204020204" pitchFamily="34" charset="-122"/>
                <a:cs typeface="Times New Roman" panose="02020603050405020304" pitchFamily="18" charset="0"/>
              </a:rPr>
              <a:t>LCSC Assembled: JLCPCB Assembled parts. All JLCPCB assembly parts will contain a SMT icon, that means this part can be JLCPCB assemble.</a:t>
            </a:r>
          </a:p>
          <a:p>
            <a:pPr>
              <a:buFont typeface="Arial" panose="020B0604020202020204" pitchFamily="34" charset="0"/>
              <a:buChar char="•"/>
            </a:pPr>
            <a:r>
              <a:rPr lang="en-US" sz="1400" b="0" i="0">
                <a:effectLst/>
                <a:latin typeface="Times New Roman" panose="02020603050405020304" pitchFamily="18" charset="0"/>
                <a:ea typeface="微软雅黑" panose="020B0503020204020204" pitchFamily="34" charset="-122"/>
                <a:cs typeface="Times New Roman" panose="02020603050405020304" pitchFamily="18" charset="0"/>
              </a:rPr>
              <a:t>System: EasyEDA system parts, it comes from open source libraries, such as Kicad libraries, company public libraries, user contributions.</a:t>
            </a:r>
          </a:p>
          <a:p>
            <a:pPr>
              <a:buFont typeface="Arial" panose="020B0604020202020204" pitchFamily="34" charset="0"/>
              <a:buChar char="•"/>
            </a:pPr>
            <a:r>
              <a:rPr lang="en-US" sz="1400" b="0" i="0">
                <a:effectLst/>
                <a:latin typeface="Times New Roman" panose="02020603050405020304" pitchFamily="18" charset="0"/>
                <a:ea typeface="微软雅黑" panose="020B0503020204020204" pitchFamily="34" charset="-122"/>
                <a:cs typeface="Times New Roman" panose="02020603050405020304" pitchFamily="18" charset="0"/>
              </a:rPr>
              <a:t>Follow: If we follow a user at EasyEDA(we can follow a user at him/her user page), we can view and use his/her libraries.</a:t>
            </a:r>
          </a:p>
          <a:p>
            <a:pPr>
              <a:buFont typeface="Arial" panose="020B0604020202020204" pitchFamily="34" charset="0"/>
              <a:buChar char="•"/>
            </a:pPr>
            <a:r>
              <a:rPr lang="en-US" sz="1400" b="0" i="0">
                <a:effectLst/>
                <a:latin typeface="Times New Roman" panose="02020603050405020304" pitchFamily="18" charset="0"/>
                <a:ea typeface="微软雅黑" panose="020B0503020204020204" pitchFamily="34" charset="-122"/>
                <a:cs typeface="Times New Roman" panose="02020603050405020304" pitchFamily="18" charset="0"/>
              </a:rPr>
              <a:t>User Contributed: When searching a part, maybe we can find it at this class. At EasyEDA, all libraries are public. this detail can be refered at: </a:t>
            </a:r>
            <a:r>
              <a:rPr lang="en-US" sz="1400" b="0" i="0" u="none" strike="noStrike">
                <a:effectLst/>
                <a:latin typeface="Times New Roman" panose="02020603050405020304" pitchFamily="18" charset="0"/>
                <a:ea typeface="微软雅黑" panose="020B0503020204020204" pitchFamily="34" charset="-122"/>
                <a:cs typeface="Times New Roman" panose="02020603050405020304" pitchFamily="18" charset="0"/>
                <a:hlinkClick r:id="rId3"/>
              </a:rPr>
              <a:t>Contribute</a:t>
            </a:r>
            <a:endParaRPr lang="en-US" sz="1400" b="0" i="0">
              <a:effectLst/>
              <a:latin typeface="Times New Roman" panose="02020603050405020304" pitchFamily="18" charset="0"/>
              <a:ea typeface="微软雅黑" panose="020B0503020204020204" pitchFamily="34" charset="-122"/>
              <a:cs typeface="Times New Roman" panose="02020603050405020304" pitchFamily="18" charset="0"/>
            </a:endParaRPr>
          </a:p>
          <a:p>
            <a:r>
              <a:rPr lang="en-US" sz="1400" b="0" i="0">
                <a:effectLst/>
                <a:latin typeface="Times New Roman" panose="02020603050405020304" pitchFamily="18" charset="0"/>
                <a:ea typeface="微软雅黑" panose="020B0503020204020204" pitchFamily="34" charset="-122"/>
                <a:cs typeface="Times New Roman" panose="02020603050405020304" pitchFamily="18" charset="0"/>
              </a:rPr>
              <a:t>We add an “JLCPCB Assembled” Components option of the Parts, It’s easy to choose which component can be assembled by JLCPCB. </a:t>
            </a:r>
            <a:endParaRPr lang="en-CA" sz="1400"/>
          </a:p>
        </p:txBody>
      </p:sp>
    </p:spTree>
    <p:extLst>
      <p:ext uri="{BB962C8B-B14F-4D97-AF65-F5344CB8AC3E}">
        <p14:creationId xmlns:p14="http://schemas.microsoft.com/office/powerpoint/2010/main" val="1311224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5D854-61AB-4DB9-99B1-0C88A2295E5F}"/>
              </a:ext>
            </a:extLst>
          </p:cNvPr>
          <p:cNvSpPr>
            <a:spLocks noGrp="1"/>
          </p:cNvSpPr>
          <p:nvPr>
            <p:ph type="title"/>
          </p:nvPr>
        </p:nvSpPr>
        <p:spPr>
          <a:xfrm>
            <a:off x="484215" y="197964"/>
            <a:ext cx="3409055" cy="1544000"/>
          </a:xfrm>
        </p:spPr>
        <p:txBody>
          <a:bodyPr>
            <a:normAutofit/>
          </a:bodyPr>
          <a:lstStyle/>
          <a:p>
            <a:r>
              <a:rPr lang="en-US" sz="4000" dirty="0">
                <a:latin typeface="Times New Roman" panose="02020603050405020304" pitchFamily="18" charset="0"/>
                <a:cs typeface="Times New Roman" panose="02020603050405020304" pitchFamily="18" charset="0"/>
              </a:rPr>
              <a:t>DESIGNIGN A SCHEMATIC</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3A5D7CF-7073-43C6-83F6-4093773C237D}"/>
              </a:ext>
            </a:extLst>
          </p:cNvPr>
          <p:cNvSpPr>
            <a:spLocks noGrp="1"/>
          </p:cNvSpPr>
          <p:nvPr>
            <p:ph idx="1"/>
          </p:nvPr>
        </p:nvSpPr>
        <p:spPr>
          <a:xfrm>
            <a:off x="484214" y="1649692"/>
            <a:ext cx="3670211" cy="4574128"/>
          </a:xfrm>
        </p:spPr>
        <p:txBody>
          <a:bodyPr>
            <a:normAutofit lnSpcReduction="10000"/>
          </a:bodyPr>
          <a:lstStyle/>
          <a:p>
            <a:pPr marL="0" indent="0">
              <a:buNone/>
            </a:pPr>
            <a:r>
              <a:rPr lang="en-US" sz="2000" b="0" i="0" dirty="0">
                <a:effectLst/>
                <a:latin typeface="Times New Roman" panose="02020603050405020304" pitchFamily="18" charset="0"/>
                <a:ea typeface="微软雅黑" panose="020B0503020204020204" pitchFamily="34" charset="-122"/>
                <a:cs typeface="Times New Roman" panose="02020603050405020304" pitchFamily="18" charset="0"/>
              </a:rPr>
              <a:t>Search Engine - </a:t>
            </a:r>
            <a:r>
              <a:rPr lang="en-US" sz="2000" b="0" i="0" dirty="0" err="1">
                <a:effectLst/>
                <a:latin typeface="Times New Roman" panose="02020603050405020304" pitchFamily="18" charset="0"/>
                <a:ea typeface="微软雅黑" panose="020B0503020204020204" pitchFamily="34" charset="-122"/>
                <a:cs typeface="Times New Roman" panose="02020603050405020304" pitchFamily="18" charset="0"/>
              </a:rPr>
              <a:t>EasyEDA</a:t>
            </a:r>
            <a:endParaRPr lang="en-US" sz="2000" b="0" i="0" dirty="0">
              <a:effectLst/>
              <a:latin typeface="Times New Roman" panose="02020603050405020304" pitchFamily="18" charset="0"/>
              <a:ea typeface="微软雅黑" panose="020B0503020204020204" pitchFamily="34" charset="-122"/>
              <a:cs typeface="Times New Roman" panose="02020603050405020304" pitchFamily="18" charset="0"/>
            </a:endParaRPr>
          </a:p>
          <a:p>
            <a:r>
              <a:rPr lang="en-US" sz="2000" b="0" i="0" dirty="0">
                <a:effectLst/>
                <a:latin typeface="Times New Roman" panose="02020603050405020304" pitchFamily="18" charset="0"/>
                <a:ea typeface="微软雅黑" panose="020B0503020204020204" pitchFamily="34" charset="-122"/>
                <a:cs typeface="Times New Roman" panose="02020603050405020304" pitchFamily="18" charset="0"/>
              </a:rPr>
              <a:t>Simply type part number or symbol’s name to Search.</a:t>
            </a:r>
          </a:p>
          <a:p>
            <a:r>
              <a:rPr lang="en-US" sz="2000" dirty="0">
                <a:latin typeface="Times New Roman" panose="02020603050405020304" pitchFamily="18" charset="0"/>
                <a:ea typeface="微软雅黑" panose="020B0503020204020204" pitchFamily="34" charset="-122"/>
                <a:cs typeface="Times New Roman" panose="02020603050405020304" pitchFamily="18" charset="0"/>
              </a:rPr>
              <a:t>A</a:t>
            </a:r>
            <a:r>
              <a:rPr lang="en-US" sz="2000" b="0" i="0" dirty="0">
                <a:effectLst/>
                <a:latin typeface="Times New Roman" panose="02020603050405020304" pitchFamily="18" charset="0"/>
                <a:ea typeface="微软雅黑" panose="020B0503020204020204" pitchFamily="34" charset="-122"/>
                <a:cs typeface="Times New Roman" panose="02020603050405020304" pitchFamily="18" charset="0"/>
              </a:rPr>
              <a:t>nd then click the “Table of contents” to open the categories list to choose the components.</a:t>
            </a:r>
          </a:p>
          <a:p>
            <a:r>
              <a:rPr lang="en-US" sz="2000" dirty="0">
                <a:latin typeface="Times New Roman" panose="02020603050405020304" pitchFamily="18" charset="0"/>
                <a:ea typeface="微软雅黑" panose="020B0503020204020204" pitchFamily="34" charset="-122"/>
                <a:cs typeface="Times New Roman" panose="02020603050405020304" pitchFamily="18" charset="0"/>
              </a:rPr>
              <a:t>After finding the required component we can directly preview the component and place on the schematic design sheet. </a:t>
            </a:r>
          </a:p>
          <a:p>
            <a:r>
              <a:rPr lang="en-US" sz="2000" dirty="0">
                <a:latin typeface="Times New Roman" panose="02020603050405020304" pitchFamily="18" charset="0"/>
                <a:ea typeface="微软雅黑" panose="020B0503020204020204" pitchFamily="34" charset="-122"/>
                <a:cs typeface="Times New Roman" panose="02020603050405020304" pitchFamily="18" charset="0"/>
              </a:rPr>
              <a:t>Make sure to select a component with footprints. Without component footprints, we cannot design a PCB. </a:t>
            </a:r>
          </a:p>
          <a:p>
            <a:endParaRPr lang="en-US" sz="2000" b="0" i="0" dirty="0">
              <a:effectLst/>
              <a:latin typeface="Times New Roman" panose="02020603050405020304" pitchFamily="18" charset="0"/>
              <a:ea typeface="微软雅黑" panose="020B0503020204020204" pitchFamily="34" charset="-122"/>
              <a:cs typeface="Times New Roman" panose="02020603050405020304" pitchFamily="18" charset="0"/>
            </a:endParaRPr>
          </a:p>
          <a:p>
            <a:pPr marL="0" indent="0">
              <a:buNone/>
            </a:pPr>
            <a:endParaRPr lang="en-CA" sz="20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6660FEC5-4282-41CF-97F6-817C5AF552A4}"/>
              </a:ext>
            </a:extLst>
          </p:cNvPr>
          <p:cNvPicPr>
            <a:picLocks noChangeAspect="1"/>
          </p:cNvPicPr>
          <p:nvPr/>
        </p:nvPicPr>
        <p:blipFill>
          <a:blip r:embed="rId2"/>
          <a:stretch>
            <a:fillRect/>
          </a:stretch>
        </p:blipFill>
        <p:spPr>
          <a:xfrm>
            <a:off x="5405862" y="1741964"/>
            <a:ext cx="6019331" cy="3370825"/>
          </a:xfrm>
          <a:prstGeom prst="rect">
            <a:avLst/>
          </a:prstGeom>
          <a:effectLst/>
        </p:spPr>
      </p:pic>
    </p:spTree>
    <p:extLst>
      <p:ext uri="{BB962C8B-B14F-4D97-AF65-F5344CB8AC3E}">
        <p14:creationId xmlns:p14="http://schemas.microsoft.com/office/powerpoint/2010/main" val="1505601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81EA-1706-4466-9079-4E98CA60A39D}"/>
              </a:ext>
            </a:extLst>
          </p:cNvPr>
          <p:cNvSpPr>
            <a:spLocks noGrp="1"/>
          </p:cNvSpPr>
          <p:nvPr>
            <p:ph type="title"/>
          </p:nvPr>
        </p:nvSpPr>
        <p:spPr>
          <a:xfrm>
            <a:off x="648929" y="629266"/>
            <a:ext cx="3505495" cy="1622321"/>
          </a:xfrm>
        </p:spPr>
        <p:txBody>
          <a:bodyPr>
            <a:normAutofit/>
          </a:bodyPr>
          <a:lstStyle/>
          <a:p>
            <a:r>
              <a:rPr lang="en-US" sz="4000" dirty="0">
                <a:latin typeface="Times New Roman" panose="02020603050405020304" pitchFamily="18" charset="0"/>
                <a:cs typeface="Times New Roman" panose="02020603050405020304" pitchFamily="18" charset="0"/>
              </a:rPr>
              <a:t>DESIGNIGN A SCHEMATIC</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DF3E944-4F62-4E49-A3DA-3F243A141A13}"/>
              </a:ext>
            </a:extLst>
          </p:cNvPr>
          <p:cNvSpPr>
            <a:spLocks noGrp="1"/>
          </p:cNvSpPr>
          <p:nvPr>
            <p:ph idx="1"/>
          </p:nvPr>
        </p:nvSpPr>
        <p:spPr>
          <a:xfrm>
            <a:off x="648931" y="2438400"/>
            <a:ext cx="3505494" cy="3785419"/>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Designing a simple circuit: </a:t>
            </a:r>
          </a:p>
          <a:p>
            <a:r>
              <a:rPr lang="en-US" sz="2000" dirty="0">
                <a:latin typeface="Times New Roman" panose="02020603050405020304" pitchFamily="18" charset="0"/>
                <a:cs typeface="Times New Roman" panose="02020603050405020304" pitchFamily="18" charset="0"/>
              </a:rPr>
              <a:t>Here, I have selected Arduino Uno, 1Kohm, LED and ground.</a:t>
            </a:r>
          </a:p>
          <a:p>
            <a:r>
              <a:rPr lang="en-US" sz="2000" dirty="0">
                <a:latin typeface="Times New Roman" panose="02020603050405020304" pitchFamily="18" charset="0"/>
                <a:cs typeface="Times New Roman" panose="02020603050405020304" pitchFamily="18" charset="0"/>
              </a:rPr>
              <a:t>Using wiring tools, connect all the components. </a:t>
            </a:r>
          </a:p>
          <a:p>
            <a:r>
              <a:rPr lang="en-US" sz="2000" dirty="0">
                <a:latin typeface="Times New Roman" panose="02020603050405020304" pitchFamily="18" charset="0"/>
                <a:cs typeface="Times New Roman" panose="02020603050405020304" pitchFamily="18" charset="0"/>
              </a:rPr>
              <a:t>Make sure to place ground for the circuit.</a:t>
            </a:r>
          </a:p>
          <a:p>
            <a:r>
              <a:rPr lang="en-US" sz="2000" dirty="0">
                <a:latin typeface="Times New Roman" panose="02020603050405020304" pitchFamily="18" charset="0"/>
                <a:cs typeface="Times New Roman" panose="02020603050405020304" pitchFamily="18" charset="0"/>
              </a:rPr>
              <a:t>Click </a:t>
            </a:r>
            <a:r>
              <a:rPr lang="en-US" sz="2000" dirty="0" err="1">
                <a:latin typeface="Times New Roman" panose="02020603050405020304" pitchFamily="18" charset="0"/>
                <a:cs typeface="Times New Roman" panose="02020603050405020304" pitchFamily="18" charset="0"/>
              </a:rPr>
              <a:t>Ctrl+S</a:t>
            </a:r>
            <a:r>
              <a:rPr lang="en-US" sz="2000" dirty="0">
                <a:latin typeface="Times New Roman" panose="02020603050405020304" pitchFamily="18" charset="0"/>
                <a:cs typeface="Times New Roman" panose="02020603050405020304" pitchFamily="18" charset="0"/>
              </a:rPr>
              <a:t> to save the schematic.</a:t>
            </a:r>
            <a:endParaRPr lang="en-CA" sz="20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683E0FD-7F4A-41B0-A33B-0566868158C5}"/>
              </a:ext>
            </a:extLst>
          </p:cNvPr>
          <p:cNvPicPr>
            <a:picLocks noChangeAspect="1"/>
          </p:cNvPicPr>
          <p:nvPr/>
        </p:nvPicPr>
        <p:blipFill>
          <a:blip r:embed="rId2"/>
          <a:stretch>
            <a:fillRect/>
          </a:stretch>
        </p:blipFill>
        <p:spPr>
          <a:xfrm>
            <a:off x="5405862" y="1869875"/>
            <a:ext cx="6019331" cy="3115004"/>
          </a:xfrm>
          <a:prstGeom prst="rect">
            <a:avLst/>
          </a:prstGeom>
          <a:effectLst/>
        </p:spPr>
      </p:pic>
    </p:spTree>
    <p:extLst>
      <p:ext uri="{BB962C8B-B14F-4D97-AF65-F5344CB8AC3E}">
        <p14:creationId xmlns:p14="http://schemas.microsoft.com/office/powerpoint/2010/main" val="3831435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B19C0-885D-41F0-AD41-020007A4A5DF}"/>
              </a:ext>
            </a:extLst>
          </p:cNvPr>
          <p:cNvSpPr>
            <a:spLocks noGrp="1"/>
          </p:cNvSpPr>
          <p:nvPr>
            <p:ph type="title"/>
          </p:nvPr>
        </p:nvSpPr>
        <p:spPr>
          <a:xfrm>
            <a:off x="649224" y="629266"/>
            <a:ext cx="5383421" cy="1676603"/>
          </a:xfrm>
        </p:spPr>
        <p:txBody>
          <a:bodyPr>
            <a:normAutofit/>
          </a:bodyPr>
          <a:lstStyle/>
          <a:p>
            <a:r>
              <a:rPr lang="en-US" sz="3600" dirty="0">
                <a:latin typeface="Times New Roman" panose="02020603050405020304" pitchFamily="18" charset="0"/>
                <a:cs typeface="Times New Roman" panose="02020603050405020304" pitchFamily="18" charset="0"/>
              </a:rPr>
              <a:t>DESIGNIGN A SCHEMATIC</a:t>
            </a:r>
            <a:endParaRPr lang="en-CA" sz="3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D86A598-B15B-4CC6-A0AD-0187D8089409}"/>
              </a:ext>
            </a:extLst>
          </p:cNvPr>
          <p:cNvSpPr>
            <a:spLocks noGrp="1"/>
          </p:cNvSpPr>
          <p:nvPr>
            <p:ph idx="1"/>
          </p:nvPr>
        </p:nvSpPr>
        <p:spPr>
          <a:xfrm>
            <a:off x="649224" y="2438400"/>
            <a:ext cx="5383420" cy="3785419"/>
          </a:xfrm>
        </p:spPr>
        <p:txBody>
          <a:bodyPr>
            <a:normAutofit/>
          </a:bodyPr>
          <a:lstStyle/>
          <a:p>
            <a:r>
              <a:rPr lang="en-US" sz="2000">
                <a:latin typeface="Times New Roman" panose="02020603050405020304" pitchFamily="18" charset="0"/>
                <a:cs typeface="Times New Roman" panose="02020603050405020304" pitchFamily="18" charset="0"/>
              </a:rPr>
              <a:t>Click Design from the Menu bar. Select ‘Convert to PCB’ schematic’ option.</a:t>
            </a:r>
          </a:p>
          <a:p>
            <a:r>
              <a:rPr lang="en-US" sz="2000">
                <a:latin typeface="Times New Roman" panose="02020603050405020304" pitchFamily="18" charset="0"/>
                <a:cs typeface="Times New Roman" panose="02020603050405020304" pitchFamily="18" charset="0"/>
              </a:rPr>
              <a:t>Click ‘No, Keep going’ from the pop-up window. </a:t>
            </a:r>
            <a:endParaRPr lang="en-CA" sz="2000">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A98BC887-4916-4227-9F48-3B078D23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5821" y="0"/>
            <a:ext cx="5566179" cy="6858000"/>
          </a:xfrm>
          <a:prstGeom prst="rect">
            <a:avLst/>
          </a:prstGeom>
          <a:solidFill>
            <a:srgbClr val="436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9">
            <a:extLst>
              <a:ext uri="{FF2B5EF4-FFF2-40B4-BE49-F238E27FC236}">
                <a16:creationId xmlns:a16="http://schemas.microsoft.com/office/drawing/2014/main" id="{1AD6DCFA-0E71-4650-A5E4-3C20E73EB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10453" y="484632"/>
            <a:ext cx="462036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with medium confidence">
            <a:extLst>
              <a:ext uri="{FF2B5EF4-FFF2-40B4-BE49-F238E27FC236}">
                <a16:creationId xmlns:a16="http://schemas.microsoft.com/office/drawing/2014/main" id="{FB91E06C-C491-45A1-96AA-88132E1EBFF6}"/>
              </a:ext>
            </a:extLst>
          </p:cNvPr>
          <p:cNvPicPr>
            <a:picLocks noChangeAspect="1"/>
          </p:cNvPicPr>
          <p:nvPr/>
        </p:nvPicPr>
        <p:blipFill rotWithShape="1">
          <a:blip r:embed="rId2"/>
          <a:srcRect r="4" b="10252"/>
          <a:stretch/>
        </p:blipFill>
        <p:spPr>
          <a:xfrm>
            <a:off x="7430490" y="803050"/>
            <a:ext cx="3992260" cy="2015490"/>
          </a:xfrm>
          <a:prstGeom prst="rect">
            <a:avLst/>
          </a:prstGeom>
          <a:effectLst/>
        </p:spPr>
      </p:pic>
      <p:pic>
        <p:nvPicPr>
          <p:cNvPr id="9" name="Picture 8" descr="Diagram&#10;&#10;Description automatically generated with medium confidence">
            <a:extLst>
              <a:ext uri="{FF2B5EF4-FFF2-40B4-BE49-F238E27FC236}">
                <a16:creationId xmlns:a16="http://schemas.microsoft.com/office/drawing/2014/main" id="{E43E9618-63F7-4B36-ABD2-D7C081627389}"/>
              </a:ext>
            </a:extLst>
          </p:cNvPr>
          <p:cNvPicPr>
            <a:picLocks noChangeAspect="1"/>
          </p:cNvPicPr>
          <p:nvPr/>
        </p:nvPicPr>
        <p:blipFill rotWithShape="1">
          <a:blip r:embed="rId3"/>
          <a:srcRect l="11517" r="10879" b="3"/>
          <a:stretch/>
        </p:blipFill>
        <p:spPr>
          <a:xfrm>
            <a:off x="7430494" y="3006092"/>
            <a:ext cx="3992259" cy="2893651"/>
          </a:xfrm>
          <a:prstGeom prst="rect">
            <a:avLst/>
          </a:prstGeom>
        </p:spPr>
      </p:pic>
    </p:spTree>
    <p:extLst>
      <p:ext uri="{BB962C8B-B14F-4D97-AF65-F5344CB8AC3E}">
        <p14:creationId xmlns:p14="http://schemas.microsoft.com/office/powerpoint/2010/main" val="1019194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AE67E-D742-4FBB-96E0-507CAC7E296D}"/>
              </a:ext>
            </a:extLst>
          </p:cNvPr>
          <p:cNvSpPr>
            <a:spLocks noGrp="1"/>
          </p:cNvSpPr>
          <p:nvPr>
            <p:ph type="title"/>
          </p:nvPr>
        </p:nvSpPr>
        <p:spPr>
          <a:xfrm>
            <a:off x="648929" y="629266"/>
            <a:ext cx="3505495" cy="1622321"/>
          </a:xfrm>
        </p:spPr>
        <p:txBody>
          <a:bodyPr>
            <a:normAutofit/>
          </a:bodyPr>
          <a:lstStyle/>
          <a:p>
            <a:r>
              <a:rPr lang="en-US" dirty="0">
                <a:latin typeface="Times New Roman" panose="02020603050405020304" pitchFamily="18" charset="0"/>
                <a:cs typeface="Times New Roman" panose="02020603050405020304" pitchFamily="18" charset="0"/>
              </a:rPr>
              <a:t>DESIGNING PCB</a:t>
            </a:r>
            <a:endParaRPr lang="en-CA"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6E9D20C-7013-481B-AA82-FC143F077543}"/>
              </a:ext>
            </a:extLst>
          </p:cNvPr>
          <p:cNvSpPr>
            <a:spLocks noGrp="1"/>
          </p:cNvSpPr>
          <p:nvPr>
            <p:ph idx="1"/>
          </p:nvPr>
        </p:nvSpPr>
        <p:spPr>
          <a:xfrm>
            <a:off x="648931" y="2438400"/>
            <a:ext cx="3505494" cy="3785419"/>
          </a:xfrm>
        </p:spPr>
        <p:txBody>
          <a:bodyPr>
            <a:normAutofit/>
          </a:bodyPr>
          <a:lstStyle/>
          <a:p>
            <a:r>
              <a:rPr lang="en-US" sz="2000" dirty="0">
                <a:latin typeface="Times New Roman" panose="02020603050405020304" pitchFamily="18" charset="0"/>
                <a:cs typeface="Times New Roman" panose="02020603050405020304" pitchFamily="18" charset="0"/>
              </a:rPr>
              <a:t>Click Apply in the below window. This is the dimensions required for the PCB board. We can either select the default dimensions or we can give our required dimensions.</a:t>
            </a:r>
            <a:endParaRPr lang="en-CA" sz="20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7F6D1E2-B570-4E23-98A2-9FD2442DF296}"/>
              </a:ext>
            </a:extLst>
          </p:cNvPr>
          <p:cNvPicPr>
            <a:picLocks noChangeAspect="1"/>
          </p:cNvPicPr>
          <p:nvPr/>
        </p:nvPicPr>
        <p:blipFill>
          <a:blip r:embed="rId2"/>
          <a:stretch>
            <a:fillRect/>
          </a:stretch>
        </p:blipFill>
        <p:spPr>
          <a:xfrm>
            <a:off x="5405862" y="1884924"/>
            <a:ext cx="6019331" cy="3084906"/>
          </a:xfrm>
          <a:prstGeom prst="rect">
            <a:avLst/>
          </a:prstGeom>
          <a:effectLst/>
        </p:spPr>
      </p:pic>
    </p:spTree>
    <p:extLst>
      <p:ext uri="{BB962C8B-B14F-4D97-AF65-F5344CB8AC3E}">
        <p14:creationId xmlns:p14="http://schemas.microsoft.com/office/powerpoint/2010/main" val="3680393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EC002-CDDD-45BB-A341-735D8957A083}"/>
              </a:ext>
            </a:extLst>
          </p:cNvPr>
          <p:cNvSpPr>
            <a:spLocks noGrp="1"/>
          </p:cNvSpPr>
          <p:nvPr>
            <p:ph type="title"/>
          </p:nvPr>
        </p:nvSpPr>
        <p:spPr>
          <a:xfrm>
            <a:off x="648929" y="629266"/>
            <a:ext cx="3505495" cy="1622321"/>
          </a:xfrm>
        </p:spPr>
        <p:txBody>
          <a:bodyPr>
            <a:normAutofit/>
          </a:bodyPr>
          <a:lstStyle/>
          <a:p>
            <a:r>
              <a:rPr lang="en-US" dirty="0">
                <a:latin typeface="Times New Roman" panose="02020603050405020304" pitchFamily="18" charset="0"/>
                <a:cs typeface="Times New Roman" panose="02020603050405020304" pitchFamily="18" charset="0"/>
              </a:rPr>
              <a:t>DESIGNING PCB</a:t>
            </a:r>
            <a:endParaRPr lang="en-CA" dirty="0"/>
          </a:p>
        </p:txBody>
      </p:sp>
      <p:sp>
        <p:nvSpPr>
          <p:cNvPr id="3" name="Content Placeholder 2">
            <a:extLst>
              <a:ext uri="{FF2B5EF4-FFF2-40B4-BE49-F238E27FC236}">
                <a16:creationId xmlns:a16="http://schemas.microsoft.com/office/drawing/2014/main" id="{0DAB9F51-0BA6-4E87-A616-D5D6DEA6C543}"/>
              </a:ext>
            </a:extLst>
          </p:cNvPr>
          <p:cNvSpPr>
            <a:spLocks noGrp="1"/>
          </p:cNvSpPr>
          <p:nvPr>
            <p:ph idx="1"/>
          </p:nvPr>
        </p:nvSpPr>
        <p:spPr>
          <a:xfrm>
            <a:off x="648931" y="2438400"/>
            <a:ext cx="3505494" cy="3785419"/>
          </a:xfrm>
        </p:spPr>
        <p:txBody>
          <a:bodyPr>
            <a:normAutofit/>
          </a:bodyPr>
          <a:lstStyle/>
          <a:p>
            <a:r>
              <a:rPr lang="en-US" sz="2000" dirty="0">
                <a:latin typeface="Times New Roman" panose="02020603050405020304" pitchFamily="18" charset="0"/>
                <a:cs typeface="Times New Roman" panose="02020603050405020304" pitchFamily="18" charset="0"/>
              </a:rPr>
              <a:t>Drag and place the components in the purple square. To adjust the components if twisted, use the Rotate Right or Rotate left options available on the menu bar by clicking on the component.</a:t>
            </a:r>
            <a:endParaRPr lang="en-CA" sz="20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BD0857C-1C14-40C9-81A8-5861417BCEB5}"/>
              </a:ext>
            </a:extLst>
          </p:cNvPr>
          <p:cNvPicPr>
            <a:picLocks noChangeAspect="1"/>
          </p:cNvPicPr>
          <p:nvPr/>
        </p:nvPicPr>
        <p:blipFill>
          <a:blip r:embed="rId2"/>
          <a:stretch>
            <a:fillRect/>
          </a:stretch>
        </p:blipFill>
        <p:spPr>
          <a:xfrm>
            <a:off x="5405862" y="1734440"/>
            <a:ext cx="6019331" cy="3385874"/>
          </a:xfrm>
          <a:prstGeom prst="rect">
            <a:avLst/>
          </a:prstGeom>
          <a:effectLst/>
        </p:spPr>
      </p:pic>
    </p:spTree>
    <p:extLst>
      <p:ext uri="{BB962C8B-B14F-4D97-AF65-F5344CB8AC3E}">
        <p14:creationId xmlns:p14="http://schemas.microsoft.com/office/powerpoint/2010/main" val="3683877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1B44A-DDD2-48F4-ACFD-C4EF5307557F}"/>
              </a:ext>
            </a:extLst>
          </p:cNvPr>
          <p:cNvSpPr>
            <a:spLocks noGrp="1"/>
          </p:cNvSpPr>
          <p:nvPr>
            <p:ph type="title"/>
          </p:nvPr>
        </p:nvSpPr>
        <p:spPr>
          <a:xfrm>
            <a:off x="838200" y="365125"/>
            <a:ext cx="10515600" cy="1064841"/>
          </a:xfrm>
        </p:spPr>
        <p:txBody>
          <a:bodyPr>
            <a:normAutofit/>
          </a:bodyPr>
          <a:lstStyle/>
          <a:p>
            <a:r>
              <a:rPr lang="en-US" sz="4000">
                <a:latin typeface="Times New Roman" panose="02020603050405020304" pitchFamily="18" charset="0"/>
                <a:cs typeface="Times New Roman" panose="02020603050405020304" pitchFamily="18" charset="0"/>
              </a:rPr>
              <a:t>ENGINEERING DESIGN</a:t>
            </a:r>
            <a:endParaRPr lang="en-CA" sz="4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97E061A2-984D-45FD-B365-AB4283121218}"/>
              </a:ext>
            </a:extLst>
          </p:cNvPr>
          <p:cNvPicPr>
            <a:picLocks noGrp="1" noChangeAspect="1"/>
          </p:cNvPicPr>
          <p:nvPr>
            <p:ph idx="1"/>
          </p:nvPr>
        </p:nvPicPr>
        <p:blipFill>
          <a:blip r:embed="rId2"/>
          <a:stretch>
            <a:fillRect/>
          </a:stretch>
        </p:blipFill>
        <p:spPr>
          <a:xfrm>
            <a:off x="4289899" y="1130554"/>
            <a:ext cx="4114800" cy="5158173"/>
          </a:xfrm>
        </p:spPr>
      </p:pic>
    </p:spTree>
    <p:extLst>
      <p:ext uri="{BB962C8B-B14F-4D97-AF65-F5344CB8AC3E}">
        <p14:creationId xmlns:p14="http://schemas.microsoft.com/office/powerpoint/2010/main" val="1967465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63A44-145A-4568-B7DC-001CACEA729A}"/>
              </a:ext>
            </a:extLst>
          </p:cNvPr>
          <p:cNvSpPr>
            <a:spLocks noGrp="1"/>
          </p:cNvSpPr>
          <p:nvPr>
            <p:ph type="title"/>
          </p:nvPr>
        </p:nvSpPr>
        <p:spPr>
          <a:xfrm>
            <a:off x="648929" y="629266"/>
            <a:ext cx="3505495" cy="1622321"/>
          </a:xfrm>
        </p:spPr>
        <p:txBody>
          <a:bodyPr>
            <a:normAutofit/>
          </a:bodyPr>
          <a:lstStyle/>
          <a:p>
            <a:r>
              <a:rPr lang="en-US" dirty="0">
                <a:latin typeface="Times New Roman" panose="02020603050405020304" pitchFamily="18" charset="0"/>
                <a:cs typeface="Times New Roman" panose="02020603050405020304" pitchFamily="18" charset="0"/>
              </a:rPr>
              <a:t>DESIGNING PCB</a:t>
            </a:r>
            <a:endParaRPr lang="en-CA" dirty="0"/>
          </a:p>
        </p:txBody>
      </p:sp>
      <p:sp>
        <p:nvSpPr>
          <p:cNvPr id="3" name="Content Placeholder 2">
            <a:extLst>
              <a:ext uri="{FF2B5EF4-FFF2-40B4-BE49-F238E27FC236}">
                <a16:creationId xmlns:a16="http://schemas.microsoft.com/office/drawing/2014/main" id="{BA385439-D4F8-46CD-9A2F-BDD7D074CB47}"/>
              </a:ext>
            </a:extLst>
          </p:cNvPr>
          <p:cNvSpPr>
            <a:spLocks noGrp="1"/>
          </p:cNvSpPr>
          <p:nvPr>
            <p:ph idx="1"/>
          </p:nvPr>
        </p:nvSpPr>
        <p:spPr>
          <a:xfrm>
            <a:off x="648931" y="2438400"/>
            <a:ext cx="3505494" cy="3785419"/>
          </a:xfrm>
        </p:spPr>
        <p:txBody>
          <a:bodyPr>
            <a:normAutofit/>
          </a:bodyPr>
          <a:lstStyle/>
          <a:p>
            <a:r>
              <a:rPr lang="en-US" sz="2000" dirty="0">
                <a:latin typeface="Times New Roman" panose="02020603050405020304" pitchFamily="18" charset="0"/>
                <a:cs typeface="Times New Roman" panose="02020603050405020304" pitchFamily="18" charset="0"/>
              </a:rPr>
              <a:t>Connect the components by drawing the tracks using wither bottom layer or top layer. For this particular circuit, I have bottom layer for ground connection and top layer for the rest of the connections on the board.</a:t>
            </a:r>
          </a:p>
          <a:p>
            <a:r>
              <a:rPr lang="en-US" sz="2000" dirty="0">
                <a:latin typeface="Times New Roman" panose="02020603050405020304" pitchFamily="18" charset="0"/>
                <a:cs typeface="Times New Roman" panose="02020603050405020304" pitchFamily="18" charset="0"/>
              </a:rPr>
              <a:t>Select ‘Top Layer’ in Layers and Objects window, Select Track in PCB Tools window.</a:t>
            </a:r>
            <a:endParaRPr lang="en-CA" sz="20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B71732B-8D1A-45B0-94FE-855C50AEEB28}"/>
              </a:ext>
            </a:extLst>
          </p:cNvPr>
          <p:cNvPicPr>
            <a:picLocks noChangeAspect="1"/>
          </p:cNvPicPr>
          <p:nvPr/>
        </p:nvPicPr>
        <p:blipFill>
          <a:blip r:embed="rId2"/>
          <a:stretch>
            <a:fillRect/>
          </a:stretch>
        </p:blipFill>
        <p:spPr>
          <a:xfrm>
            <a:off x="5405862" y="1877399"/>
            <a:ext cx="6019331" cy="3099955"/>
          </a:xfrm>
          <a:prstGeom prst="rect">
            <a:avLst/>
          </a:prstGeom>
          <a:effectLst/>
        </p:spPr>
      </p:pic>
    </p:spTree>
    <p:extLst>
      <p:ext uri="{BB962C8B-B14F-4D97-AF65-F5344CB8AC3E}">
        <p14:creationId xmlns:p14="http://schemas.microsoft.com/office/powerpoint/2010/main" val="3782909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610B62-EEF8-4526-A7B2-4E91F131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29D62E-A1D8-4884-9DF8-F5D3ADAF414B}"/>
              </a:ext>
            </a:extLst>
          </p:cNvPr>
          <p:cNvSpPr>
            <a:spLocks noGrp="1"/>
          </p:cNvSpPr>
          <p:nvPr>
            <p:ph type="title"/>
          </p:nvPr>
        </p:nvSpPr>
        <p:spPr>
          <a:xfrm>
            <a:off x="645859" y="640081"/>
            <a:ext cx="3494341" cy="3793488"/>
          </a:xfrm>
          <a:noFill/>
        </p:spPr>
        <p:txBody>
          <a:bodyPr vert="horz" lIns="91440" tIns="45720" rIns="91440" bIns="45720" rtlCol="0" anchor="b">
            <a:normAutofit/>
          </a:bodyPr>
          <a:lstStyle/>
          <a:p>
            <a:r>
              <a:rPr lang="en-US" sz="4000" dirty="0">
                <a:latin typeface="Times New Roman" panose="02020603050405020304" pitchFamily="18" charset="0"/>
                <a:cs typeface="Times New Roman" panose="02020603050405020304" pitchFamily="18" charset="0"/>
              </a:rPr>
              <a:t>DESIGNING PCB</a:t>
            </a:r>
          </a:p>
        </p:txBody>
      </p:sp>
      <p:sp>
        <p:nvSpPr>
          <p:cNvPr id="12" name="Rectangle 11">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926" y="0"/>
            <a:ext cx="756607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B4E6459-765D-4D34-BED9-6532AF1E450C}"/>
              </a:ext>
            </a:extLst>
          </p:cNvPr>
          <p:cNvPicPr>
            <a:picLocks noGrp="1" noChangeAspect="1"/>
          </p:cNvPicPr>
          <p:nvPr>
            <p:ph idx="1"/>
          </p:nvPr>
        </p:nvPicPr>
        <p:blipFill rotWithShape="1">
          <a:blip r:embed="rId2"/>
          <a:srcRect t="14403" r="-1" b="328"/>
          <a:stretch/>
        </p:blipFill>
        <p:spPr>
          <a:xfrm>
            <a:off x="5441735" y="804672"/>
            <a:ext cx="5934456" cy="5248656"/>
          </a:xfrm>
          <a:prstGeom prst="rect">
            <a:avLst/>
          </a:prstGeom>
          <a:effectLst/>
        </p:spPr>
      </p:pic>
    </p:spTree>
    <p:extLst>
      <p:ext uri="{BB962C8B-B14F-4D97-AF65-F5344CB8AC3E}">
        <p14:creationId xmlns:p14="http://schemas.microsoft.com/office/powerpoint/2010/main" val="4034443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C0E5C-6418-4D50-ABCB-3BB627BED843}"/>
              </a:ext>
            </a:extLst>
          </p:cNvPr>
          <p:cNvSpPr>
            <a:spLocks noGrp="1"/>
          </p:cNvSpPr>
          <p:nvPr>
            <p:ph type="title"/>
          </p:nvPr>
        </p:nvSpPr>
        <p:spPr>
          <a:xfrm>
            <a:off x="648929" y="629266"/>
            <a:ext cx="3505495" cy="1622321"/>
          </a:xfrm>
        </p:spPr>
        <p:txBody>
          <a:bodyPr>
            <a:normAutofit/>
          </a:bodyPr>
          <a:lstStyle/>
          <a:p>
            <a:r>
              <a:rPr lang="en-US" dirty="0">
                <a:latin typeface="Times New Roman" panose="02020603050405020304" pitchFamily="18" charset="0"/>
                <a:cs typeface="Times New Roman" panose="02020603050405020304" pitchFamily="18" charset="0"/>
              </a:rPr>
              <a:t>DESIGNING PCB</a:t>
            </a:r>
            <a:endParaRPr lang="en-CA" dirty="0"/>
          </a:p>
        </p:txBody>
      </p:sp>
      <p:sp>
        <p:nvSpPr>
          <p:cNvPr id="3" name="Content Placeholder 2">
            <a:extLst>
              <a:ext uri="{FF2B5EF4-FFF2-40B4-BE49-F238E27FC236}">
                <a16:creationId xmlns:a16="http://schemas.microsoft.com/office/drawing/2014/main" id="{D95D7F7C-DCEB-41AF-B301-2D947BD6842F}"/>
              </a:ext>
            </a:extLst>
          </p:cNvPr>
          <p:cNvSpPr>
            <a:spLocks noGrp="1"/>
          </p:cNvSpPr>
          <p:nvPr>
            <p:ph idx="1"/>
          </p:nvPr>
        </p:nvSpPr>
        <p:spPr>
          <a:xfrm>
            <a:off x="648931" y="2438400"/>
            <a:ext cx="3505494" cy="3785419"/>
          </a:xfrm>
        </p:spPr>
        <p:txBody>
          <a:bodyPr>
            <a:normAutofit/>
          </a:bodyPr>
          <a:lstStyle/>
          <a:p>
            <a:r>
              <a:rPr lang="en-US" sz="2000" dirty="0">
                <a:latin typeface="Times New Roman" panose="02020603050405020304" pitchFamily="18" charset="0"/>
                <a:cs typeface="Times New Roman" panose="02020603050405020304" pitchFamily="18" charset="0"/>
              </a:rPr>
              <a:t>We also  have an option of Auto Route, on selection, components are connected using tracks automatically if there are no errors.</a:t>
            </a:r>
            <a:endParaRPr lang="en-CA" sz="20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5E11AB6-866B-4C66-99DC-DBCBAA39E814}"/>
              </a:ext>
            </a:extLst>
          </p:cNvPr>
          <p:cNvPicPr>
            <a:picLocks noChangeAspect="1"/>
          </p:cNvPicPr>
          <p:nvPr/>
        </p:nvPicPr>
        <p:blipFill>
          <a:blip r:embed="rId2"/>
          <a:stretch>
            <a:fillRect/>
          </a:stretch>
        </p:blipFill>
        <p:spPr>
          <a:xfrm>
            <a:off x="5405862" y="1734440"/>
            <a:ext cx="6019331" cy="3385873"/>
          </a:xfrm>
          <a:prstGeom prst="rect">
            <a:avLst/>
          </a:prstGeom>
          <a:effectLst/>
        </p:spPr>
      </p:pic>
    </p:spTree>
    <p:extLst>
      <p:ext uri="{BB962C8B-B14F-4D97-AF65-F5344CB8AC3E}">
        <p14:creationId xmlns:p14="http://schemas.microsoft.com/office/powerpoint/2010/main" val="3284433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9C8D6-0BBF-48B4-A5B2-15E12F0CCA0F}"/>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DESIGNING PCB</a:t>
            </a:r>
            <a:endParaRPr lang="en-CA"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7CB3522-7D8C-4DBD-85DA-8C1391DC281E}"/>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Once the routing is completed, we get a pop up with the below information. Also the circuit with Auto routed tracks.</a:t>
            </a:r>
            <a:endParaRPr lang="en-CA"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915520B-0AE3-4D66-9540-FCE19AB10617}"/>
              </a:ext>
            </a:extLst>
          </p:cNvPr>
          <p:cNvPicPr>
            <a:picLocks noChangeAspect="1"/>
          </p:cNvPicPr>
          <p:nvPr/>
        </p:nvPicPr>
        <p:blipFill>
          <a:blip r:embed="rId2"/>
          <a:stretch>
            <a:fillRect/>
          </a:stretch>
        </p:blipFill>
        <p:spPr>
          <a:xfrm>
            <a:off x="1617685" y="2726135"/>
            <a:ext cx="3314987" cy="2019475"/>
          </a:xfrm>
          <a:prstGeom prst="rect">
            <a:avLst/>
          </a:prstGeom>
        </p:spPr>
      </p:pic>
      <p:pic>
        <p:nvPicPr>
          <p:cNvPr id="7" name="Picture 6">
            <a:extLst>
              <a:ext uri="{FF2B5EF4-FFF2-40B4-BE49-F238E27FC236}">
                <a16:creationId xmlns:a16="http://schemas.microsoft.com/office/drawing/2014/main" id="{6B66A843-1927-41EE-9CE6-7519B07BF8B1}"/>
              </a:ext>
            </a:extLst>
          </p:cNvPr>
          <p:cNvPicPr>
            <a:picLocks noChangeAspect="1"/>
          </p:cNvPicPr>
          <p:nvPr/>
        </p:nvPicPr>
        <p:blipFill>
          <a:blip r:embed="rId3"/>
          <a:stretch>
            <a:fillRect/>
          </a:stretch>
        </p:blipFill>
        <p:spPr>
          <a:xfrm>
            <a:off x="5859867" y="2370098"/>
            <a:ext cx="3604572" cy="4122777"/>
          </a:xfrm>
          <a:prstGeom prst="rect">
            <a:avLst/>
          </a:prstGeom>
        </p:spPr>
      </p:pic>
    </p:spTree>
    <p:extLst>
      <p:ext uri="{BB962C8B-B14F-4D97-AF65-F5344CB8AC3E}">
        <p14:creationId xmlns:p14="http://schemas.microsoft.com/office/powerpoint/2010/main" val="20535733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6792F-E4A7-449A-BEE8-294A8FD53CB7}"/>
              </a:ext>
            </a:extLst>
          </p:cNvPr>
          <p:cNvSpPr>
            <a:spLocks noGrp="1"/>
          </p:cNvSpPr>
          <p:nvPr>
            <p:ph type="title"/>
          </p:nvPr>
        </p:nvSpPr>
        <p:spPr>
          <a:xfrm>
            <a:off x="648929" y="629266"/>
            <a:ext cx="3505495" cy="1622321"/>
          </a:xfrm>
        </p:spPr>
        <p:txBody>
          <a:bodyPr>
            <a:normAutofit/>
          </a:bodyPr>
          <a:lstStyle/>
          <a:p>
            <a:r>
              <a:rPr lang="en-US" dirty="0">
                <a:latin typeface="Times New Roman" panose="02020603050405020304" pitchFamily="18" charset="0"/>
                <a:cs typeface="Times New Roman" panose="02020603050405020304" pitchFamily="18" charset="0"/>
              </a:rPr>
              <a:t>DESIGNING PCB</a:t>
            </a:r>
            <a:endParaRPr lang="en-CA" dirty="0"/>
          </a:p>
        </p:txBody>
      </p:sp>
      <p:sp>
        <p:nvSpPr>
          <p:cNvPr id="3" name="Content Placeholder 2">
            <a:extLst>
              <a:ext uri="{FF2B5EF4-FFF2-40B4-BE49-F238E27FC236}">
                <a16:creationId xmlns:a16="http://schemas.microsoft.com/office/drawing/2014/main" id="{C15ACD66-B20F-4DD2-96E3-FFC8695A03F3}"/>
              </a:ext>
            </a:extLst>
          </p:cNvPr>
          <p:cNvSpPr>
            <a:spLocks noGrp="1"/>
          </p:cNvSpPr>
          <p:nvPr>
            <p:ph idx="1"/>
          </p:nvPr>
        </p:nvSpPr>
        <p:spPr>
          <a:xfrm>
            <a:off x="648931" y="2438400"/>
            <a:ext cx="3505494" cy="3785419"/>
          </a:xfrm>
        </p:spPr>
        <p:txBody>
          <a:bodyPr>
            <a:normAutofit/>
          </a:bodyPr>
          <a:lstStyle/>
          <a:p>
            <a:r>
              <a:rPr lang="en-US" sz="2000" dirty="0">
                <a:latin typeface="Times New Roman" panose="02020603050405020304" pitchFamily="18" charset="0"/>
                <a:cs typeface="Times New Roman" panose="02020603050405020304" pitchFamily="18" charset="0"/>
              </a:rPr>
              <a:t>Once routing is done, we have to check DRC to avoid errors before PCB fabrication. </a:t>
            </a:r>
          </a:p>
          <a:p>
            <a:r>
              <a:rPr lang="en-US" sz="2000" dirty="0">
                <a:latin typeface="Times New Roman" panose="02020603050405020304" pitchFamily="18" charset="0"/>
                <a:cs typeface="Times New Roman" panose="02020603050405020304" pitchFamily="18" charset="0"/>
              </a:rPr>
              <a:t>Go to Design</a:t>
            </a:r>
            <a:r>
              <a:rPr lang="en-US" sz="2000" dirty="0">
                <a:latin typeface="Times New Roman" panose="02020603050405020304" pitchFamily="18" charset="0"/>
                <a:cs typeface="Times New Roman" panose="02020603050405020304" pitchFamily="18" charset="0"/>
                <a:sym typeface="Wingdings" panose="05000000000000000000" pitchFamily="2" charset="2"/>
              </a:rPr>
              <a:t> Select Check DRC</a:t>
            </a:r>
          </a:p>
          <a:p>
            <a:r>
              <a:rPr lang="en-US" sz="2000" dirty="0">
                <a:latin typeface="Times New Roman" panose="02020603050405020304" pitchFamily="18" charset="0"/>
                <a:cs typeface="Times New Roman" panose="02020603050405020304" pitchFamily="18" charset="0"/>
                <a:sym typeface="Wingdings" panose="05000000000000000000" pitchFamily="2" charset="2"/>
              </a:rPr>
              <a:t>DRC Errors should be 0 which means there are no errors in the routing done. </a:t>
            </a:r>
            <a:endParaRPr lang="en-CA" sz="20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49A2D4B-D4CF-4BD3-BEA6-EC212F9BBC7C}"/>
              </a:ext>
            </a:extLst>
          </p:cNvPr>
          <p:cNvPicPr>
            <a:picLocks noChangeAspect="1"/>
          </p:cNvPicPr>
          <p:nvPr/>
        </p:nvPicPr>
        <p:blipFill>
          <a:blip r:embed="rId2"/>
          <a:stretch>
            <a:fillRect/>
          </a:stretch>
        </p:blipFill>
        <p:spPr>
          <a:xfrm>
            <a:off x="5405862" y="1877399"/>
            <a:ext cx="6019331" cy="3099955"/>
          </a:xfrm>
          <a:prstGeom prst="rect">
            <a:avLst/>
          </a:prstGeom>
          <a:effectLst/>
        </p:spPr>
      </p:pic>
    </p:spTree>
    <p:extLst>
      <p:ext uri="{BB962C8B-B14F-4D97-AF65-F5344CB8AC3E}">
        <p14:creationId xmlns:p14="http://schemas.microsoft.com/office/powerpoint/2010/main" val="1314425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1610B62-EEF8-4526-A7B2-4E91F131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3AB395-E687-4F5A-929A-818D5AE08F7E}"/>
              </a:ext>
            </a:extLst>
          </p:cNvPr>
          <p:cNvSpPr>
            <a:spLocks noGrp="1"/>
          </p:cNvSpPr>
          <p:nvPr>
            <p:ph type="title"/>
          </p:nvPr>
        </p:nvSpPr>
        <p:spPr>
          <a:xfrm>
            <a:off x="645859" y="640081"/>
            <a:ext cx="3494341" cy="3793488"/>
          </a:xfrm>
          <a:noFill/>
        </p:spPr>
        <p:txBody>
          <a:bodyPr vert="horz" lIns="91440" tIns="45720" rIns="91440" bIns="45720" rtlCol="0" anchor="b">
            <a:normAutofit/>
          </a:bodyPr>
          <a:lstStyle/>
          <a:p>
            <a:r>
              <a:rPr lang="en-US" sz="4600"/>
              <a:t>3DVIEW OF THE PCB DESIGN</a:t>
            </a:r>
          </a:p>
        </p:txBody>
      </p:sp>
      <p:sp>
        <p:nvSpPr>
          <p:cNvPr id="3" name="Content Placeholder 2">
            <a:extLst>
              <a:ext uri="{FF2B5EF4-FFF2-40B4-BE49-F238E27FC236}">
                <a16:creationId xmlns:a16="http://schemas.microsoft.com/office/drawing/2014/main" id="{BC426093-FFC3-4BEE-A532-3ACA124D4407}"/>
              </a:ext>
            </a:extLst>
          </p:cNvPr>
          <p:cNvSpPr>
            <a:spLocks noGrp="1"/>
          </p:cNvSpPr>
          <p:nvPr>
            <p:ph idx="1"/>
          </p:nvPr>
        </p:nvSpPr>
        <p:spPr>
          <a:xfrm>
            <a:off x="645858" y="4571999"/>
            <a:ext cx="3494342" cy="1645921"/>
          </a:xfrm>
          <a:noFill/>
        </p:spPr>
        <p:txBody>
          <a:bodyPr vert="horz" lIns="91440" tIns="45720" rIns="91440" bIns="45720" rtlCol="0">
            <a:normAutofit/>
          </a:bodyPr>
          <a:lstStyle/>
          <a:p>
            <a:pPr marL="0" indent="0">
              <a:buNone/>
            </a:pPr>
            <a:r>
              <a:rPr lang="en-US" sz="2400"/>
              <a:t>Click 3D to view the three dimensional view of the PCB.</a:t>
            </a:r>
          </a:p>
        </p:txBody>
      </p:sp>
      <p:sp>
        <p:nvSpPr>
          <p:cNvPr id="12" name="Rectangle 11">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926" y="0"/>
            <a:ext cx="756607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0A34847-37DA-459C-A902-71D1B50AEE24}"/>
              </a:ext>
            </a:extLst>
          </p:cNvPr>
          <p:cNvPicPr>
            <a:picLocks noChangeAspect="1"/>
          </p:cNvPicPr>
          <p:nvPr/>
        </p:nvPicPr>
        <p:blipFill rotWithShape="1">
          <a:blip r:embed="rId2"/>
          <a:srcRect l="18956" r="22532" b="1"/>
          <a:stretch/>
        </p:blipFill>
        <p:spPr>
          <a:xfrm>
            <a:off x="5441735" y="804672"/>
            <a:ext cx="5934456" cy="5248656"/>
          </a:xfrm>
          <a:prstGeom prst="rect">
            <a:avLst/>
          </a:prstGeom>
          <a:effectLst/>
        </p:spPr>
      </p:pic>
    </p:spTree>
    <p:extLst>
      <p:ext uri="{BB962C8B-B14F-4D97-AF65-F5344CB8AC3E}">
        <p14:creationId xmlns:p14="http://schemas.microsoft.com/office/powerpoint/2010/main" val="3332053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A264F3-9CC7-482F-931F-AABD0A9F0492}"/>
              </a:ext>
            </a:extLst>
          </p:cNvPr>
          <p:cNvSpPr>
            <a:spLocks noGrp="1"/>
          </p:cNvSpPr>
          <p:nvPr>
            <p:ph type="title"/>
          </p:nvPr>
        </p:nvSpPr>
        <p:spPr>
          <a:xfrm>
            <a:off x="1288064" y="1284731"/>
            <a:ext cx="9637776" cy="1430696"/>
          </a:xfrm>
        </p:spPr>
        <p:txBody>
          <a:bodyPr>
            <a:normAutofit/>
          </a:bodyPr>
          <a:lstStyle/>
          <a:p>
            <a:r>
              <a:rPr lang="en-US">
                <a:latin typeface="Times New Roman" panose="02020603050405020304" pitchFamily="18" charset="0"/>
                <a:cs typeface="Times New Roman" panose="02020603050405020304" pitchFamily="18" charset="0"/>
              </a:rPr>
              <a:t>SCHEMATIC DESIGN FOR THE PROJECT </a:t>
            </a:r>
            <a:endParaRPr lang="en-CA">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D3E552F-1DCE-4E25-BA11-0DF09F4C406F}"/>
              </a:ext>
            </a:extLst>
          </p:cNvPr>
          <p:cNvSpPr>
            <a:spLocks noGrp="1"/>
          </p:cNvSpPr>
          <p:nvPr>
            <p:ph idx="1"/>
          </p:nvPr>
        </p:nvSpPr>
        <p:spPr>
          <a:xfrm>
            <a:off x="1288064" y="2853879"/>
            <a:ext cx="9637776" cy="2714771"/>
          </a:xfrm>
        </p:spPr>
        <p:txBody>
          <a:bodyPr>
            <a:normAutofit/>
          </a:bodyPr>
          <a:lstStyle/>
          <a:p>
            <a:r>
              <a:rPr lang="en-US" sz="1600">
                <a:latin typeface="Times New Roman" panose="02020603050405020304" pitchFamily="18" charset="0"/>
                <a:cs typeface="Times New Roman" panose="02020603050405020304" pitchFamily="18" charset="0"/>
              </a:rPr>
              <a:t>We have divided the schematic design into two parts</a:t>
            </a:r>
          </a:p>
          <a:p>
            <a:pPr marL="457200" indent="-457200">
              <a:buFont typeface="+mj-lt"/>
              <a:buAutoNum type="arabicPeriod"/>
            </a:pPr>
            <a:r>
              <a:rPr lang="en-US" sz="1600">
                <a:latin typeface="Times New Roman" panose="02020603050405020304" pitchFamily="18" charset="0"/>
                <a:cs typeface="Times New Roman" panose="02020603050405020304" pitchFamily="18" charset="0"/>
              </a:rPr>
              <a:t>Arduino and LCD </a:t>
            </a:r>
          </a:p>
          <a:p>
            <a:pPr marL="457200" indent="-457200">
              <a:buFont typeface="+mj-lt"/>
              <a:buAutoNum type="arabicPeriod"/>
            </a:pPr>
            <a:r>
              <a:rPr lang="en-US" sz="1600">
                <a:latin typeface="Times New Roman" panose="02020603050405020304" pitchFamily="18" charset="0"/>
                <a:cs typeface="Times New Roman" panose="02020603050405020304" pitchFamily="18" charset="0"/>
              </a:rPr>
              <a:t>Raspberry pi, Stepper drivers, Stepper motors and PIR motion sensor</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These two boards can be connected together using the USB ports of Arduino Uno and Raspberry pi.</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Alexa device can be connected to raspberry pi wirelessly. And, raspberry pi camera can be placed directly into the camera module, which does not require any soldering.</a:t>
            </a:r>
            <a:endParaRPr lang="en-CA"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0224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0DDCC-12C3-46B5-BBC3-1E111CD96D0B}"/>
              </a:ext>
            </a:extLst>
          </p:cNvPr>
          <p:cNvSpPr>
            <a:spLocks noGrp="1"/>
          </p:cNvSpPr>
          <p:nvPr>
            <p:ph type="title"/>
          </p:nvPr>
        </p:nvSpPr>
        <p:spPr>
          <a:xfrm>
            <a:off x="358219" y="629266"/>
            <a:ext cx="3796205" cy="1699155"/>
          </a:xfrm>
        </p:spPr>
        <p:txBody>
          <a:bodyPr>
            <a:normAutofit/>
          </a:bodyPr>
          <a:lstStyle/>
          <a:p>
            <a:r>
              <a:rPr lang="en-US" sz="3700" dirty="0">
                <a:latin typeface="Times New Roman" panose="02020603050405020304" pitchFamily="18" charset="0"/>
                <a:cs typeface="Times New Roman" panose="02020603050405020304" pitchFamily="18" charset="0"/>
              </a:rPr>
              <a:t>SCHEMATIC DESIGN PART-1</a:t>
            </a:r>
            <a:endParaRPr lang="en-CA" sz="37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0117A7D-154E-4AAC-96BA-318C4D8DE1BB}"/>
              </a:ext>
            </a:extLst>
          </p:cNvPr>
          <p:cNvSpPr>
            <a:spLocks noGrp="1"/>
          </p:cNvSpPr>
          <p:nvPr>
            <p:ph idx="1"/>
          </p:nvPr>
        </p:nvSpPr>
        <p:spPr>
          <a:xfrm>
            <a:off x="648931" y="2438400"/>
            <a:ext cx="3505494" cy="3785419"/>
          </a:xfrm>
        </p:spPr>
        <p:txBody>
          <a:bodyPr>
            <a:normAutofit/>
          </a:bodyPr>
          <a:lstStyle/>
          <a:p>
            <a:r>
              <a:rPr lang="en-US" sz="2000" dirty="0">
                <a:latin typeface="Times New Roman" panose="02020603050405020304" pitchFamily="18" charset="0"/>
                <a:cs typeface="Times New Roman" panose="02020603050405020304" pitchFamily="18" charset="0"/>
              </a:rPr>
              <a:t>Here, LCD screen is connected to Arduino. Also, a potentiometer is placed to adjust the level of brightness of the LCD.</a:t>
            </a:r>
            <a:endParaRPr lang="en-CA" sz="20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7FCA815-8543-4C32-9ED0-006BB36B2258}"/>
              </a:ext>
            </a:extLst>
          </p:cNvPr>
          <p:cNvPicPr>
            <a:picLocks noChangeAspect="1"/>
          </p:cNvPicPr>
          <p:nvPr/>
        </p:nvPicPr>
        <p:blipFill>
          <a:blip r:embed="rId2"/>
          <a:stretch>
            <a:fillRect/>
          </a:stretch>
        </p:blipFill>
        <p:spPr>
          <a:xfrm>
            <a:off x="5405862" y="1614054"/>
            <a:ext cx="6019331" cy="3626646"/>
          </a:xfrm>
          <a:prstGeom prst="rect">
            <a:avLst/>
          </a:prstGeom>
          <a:effectLst/>
        </p:spPr>
      </p:pic>
    </p:spTree>
    <p:extLst>
      <p:ext uri="{BB962C8B-B14F-4D97-AF65-F5344CB8AC3E}">
        <p14:creationId xmlns:p14="http://schemas.microsoft.com/office/powerpoint/2010/main" val="4021978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DE727-4A81-4DCE-BAAC-57463BDA58A8}"/>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PCB DESIGN PART-1</a:t>
            </a:r>
            <a:endParaRPr lang="en-CA" sz="4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CEDC8D83-CCF6-4C43-A9B0-19BE4AAC2314}"/>
              </a:ext>
            </a:extLst>
          </p:cNvPr>
          <p:cNvPicPr>
            <a:picLocks noGrp="1" noChangeAspect="1"/>
          </p:cNvPicPr>
          <p:nvPr>
            <p:ph idx="1"/>
          </p:nvPr>
        </p:nvPicPr>
        <p:blipFill>
          <a:blip r:embed="rId2"/>
          <a:stretch>
            <a:fillRect/>
          </a:stretch>
        </p:blipFill>
        <p:spPr>
          <a:xfrm>
            <a:off x="2162008" y="1825625"/>
            <a:ext cx="7867984" cy="4351338"/>
          </a:xfrm>
        </p:spPr>
      </p:pic>
    </p:spTree>
    <p:extLst>
      <p:ext uri="{BB962C8B-B14F-4D97-AF65-F5344CB8AC3E}">
        <p14:creationId xmlns:p14="http://schemas.microsoft.com/office/powerpoint/2010/main" val="1791718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65CE2-6972-4946-999F-CAE0C16AF284}"/>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3D DESIGN PART-1</a:t>
            </a:r>
            <a:endParaRPr lang="en-CA" sz="4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46816E95-17B4-441A-9D55-ADD556588AAC}"/>
              </a:ext>
            </a:extLst>
          </p:cNvPr>
          <p:cNvPicPr>
            <a:picLocks noGrp="1" noChangeAspect="1"/>
          </p:cNvPicPr>
          <p:nvPr>
            <p:ph idx="1"/>
          </p:nvPr>
        </p:nvPicPr>
        <p:blipFill>
          <a:blip r:embed="rId2"/>
          <a:stretch>
            <a:fillRect/>
          </a:stretch>
        </p:blipFill>
        <p:spPr>
          <a:xfrm>
            <a:off x="2520206" y="1825625"/>
            <a:ext cx="7151587" cy="4351338"/>
          </a:xfrm>
        </p:spPr>
      </p:pic>
    </p:spTree>
    <p:extLst>
      <p:ext uri="{BB962C8B-B14F-4D97-AF65-F5344CB8AC3E}">
        <p14:creationId xmlns:p14="http://schemas.microsoft.com/office/powerpoint/2010/main" val="871476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688AF-32CE-4725-9B3C-5E0E324C1F6F}"/>
              </a:ext>
            </a:extLst>
          </p:cNvPr>
          <p:cNvSpPr>
            <a:spLocks noGrp="1"/>
          </p:cNvSpPr>
          <p:nvPr>
            <p:ph type="title"/>
          </p:nvPr>
        </p:nvSpPr>
        <p:spPr/>
        <p:txBody>
          <a:bodyPr>
            <a:normAutofit/>
          </a:bodyPr>
          <a:lstStyle/>
          <a:p>
            <a:r>
              <a:rPr lang="en-US" sz="4000">
                <a:latin typeface="Times New Roman" panose="02020603050405020304" pitchFamily="18" charset="0"/>
                <a:cs typeface="Times New Roman" panose="02020603050405020304" pitchFamily="18" charset="0"/>
              </a:rPr>
              <a:t>BLOCK DIAGRAM</a:t>
            </a:r>
            <a:endParaRPr lang="en-CA" sz="4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017EED85-6754-4A00-AB40-7C02BA4C10DB}"/>
              </a:ext>
            </a:extLst>
          </p:cNvPr>
          <p:cNvPicPr>
            <a:picLocks noGrp="1" noChangeAspect="1"/>
          </p:cNvPicPr>
          <p:nvPr>
            <p:ph idx="1"/>
          </p:nvPr>
        </p:nvPicPr>
        <p:blipFill>
          <a:blip r:embed="rId2"/>
          <a:stretch>
            <a:fillRect/>
          </a:stretch>
        </p:blipFill>
        <p:spPr>
          <a:xfrm>
            <a:off x="1984442" y="1802279"/>
            <a:ext cx="7149829" cy="4522196"/>
          </a:xfrm>
        </p:spPr>
      </p:pic>
    </p:spTree>
    <p:extLst>
      <p:ext uri="{BB962C8B-B14F-4D97-AF65-F5344CB8AC3E}">
        <p14:creationId xmlns:p14="http://schemas.microsoft.com/office/powerpoint/2010/main" val="1264807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0762A-799A-4EA0-86EE-B42BDB06340D}"/>
              </a:ext>
            </a:extLst>
          </p:cNvPr>
          <p:cNvSpPr>
            <a:spLocks noGrp="1"/>
          </p:cNvSpPr>
          <p:nvPr>
            <p:ph type="title"/>
          </p:nvPr>
        </p:nvSpPr>
        <p:spPr>
          <a:xfrm>
            <a:off x="484215" y="629267"/>
            <a:ext cx="3670210" cy="1595460"/>
          </a:xfrm>
        </p:spPr>
        <p:txBody>
          <a:bodyPr>
            <a:normAutofit/>
          </a:bodyPr>
          <a:lstStyle/>
          <a:p>
            <a:r>
              <a:rPr lang="en-US" sz="3700" dirty="0">
                <a:latin typeface="Times New Roman" panose="02020603050405020304" pitchFamily="18" charset="0"/>
                <a:cs typeface="Times New Roman" panose="02020603050405020304" pitchFamily="18" charset="0"/>
              </a:rPr>
              <a:t>SCHEMATIC DESIGN PART-2</a:t>
            </a:r>
            <a:endParaRPr lang="en-CA" sz="3700"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0F51B2A6-8971-4EDF-8ADD-DD52ECDBC70D}"/>
              </a:ext>
            </a:extLst>
          </p:cNvPr>
          <p:cNvSpPr>
            <a:spLocks noGrp="1"/>
          </p:cNvSpPr>
          <p:nvPr>
            <p:ph idx="1"/>
          </p:nvPr>
        </p:nvSpPr>
        <p:spPr>
          <a:xfrm>
            <a:off x="648931" y="2438400"/>
            <a:ext cx="3505494" cy="3785419"/>
          </a:xfrm>
        </p:spPr>
        <p:txBody>
          <a:bodyPr>
            <a:normAutofit/>
          </a:bodyPr>
          <a:lstStyle/>
          <a:p>
            <a:r>
              <a:rPr lang="en-US" sz="2000" dirty="0">
                <a:latin typeface="Times New Roman" panose="02020603050405020304" pitchFamily="18" charset="0"/>
                <a:cs typeface="Times New Roman" panose="02020603050405020304" pitchFamily="18" charset="0"/>
              </a:rPr>
              <a:t>GPIO pins of raspberry pi are connected to stepper drivers. Also, we are connecting LM2596 voltage regulator to step down to regulate the voltage to 5v . As, stepper motor needs 12V and raspberry pi needs only 5V, we are stepping down the voltage to 5v using this voltage regulator to provide 5V </a:t>
            </a:r>
            <a:r>
              <a:rPr lang="en-US" sz="2000">
                <a:latin typeface="Times New Roman" panose="02020603050405020304" pitchFamily="18" charset="0"/>
                <a:cs typeface="Times New Roman" panose="02020603050405020304" pitchFamily="18" charset="0"/>
              </a:rPr>
              <a:t>Vcc</a:t>
            </a:r>
            <a:r>
              <a:rPr lang="en-US" sz="2000" dirty="0">
                <a:latin typeface="Times New Roman" panose="02020603050405020304" pitchFamily="18" charset="0"/>
                <a:cs typeface="Times New Roman" panose="02020603050405020304" pitchFamily="18" charset="0"/>
              </a:rPr>
              <a:t> to raspberry pi.</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CA" sz="2000"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882A752-E87C-47FD-A162-F60217EDD284}"/>
              </a:ext>
            </a:extLst>
          </p:cNvPr>
          <p:cNvPicPr>
            <a:picLocks noChangeAspect="1"/>
          </p:cNvPicPr>
          <p:nvPr/>
        </p:nvPicPr>
        <p:blipFill>
          <a:blip r:embed="rId2"/>
          <a:stretch>
            <a:fillRect/>
          </a:stretch>
        </p:blipFill>
        <p:spPr>
          <a:xfrm>
            <a:off x="5405862" y="1237845"/>
            <a:ext cx="6019331" cy="4379063"/>
          </a:xfrm>
          <a:prstGeom prst="rect">
            <a:avLst/>
          </a:prstGeom>
          <a:effectLst/>
        </p:spPr>
      </p:pic>
    </p:spTree>
    <p:extLst>
      <p:ext uri="{BB962C8B-B14F-4D97-AF65-F5344CB8AC3E}">
        <p14:creationId xmlns:p14="http://schemas.microsoft.com/office/powerpoint/2010/main" val="19197703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DC0F8-12EB-442D-B091-B80406DE7A50}"/>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PCB DESIGN PART-2</a:t>
            </a:r>
            <a:endParaRPr lang="en-CA" sz="4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6567B934-BA70-4167-8AD9-29FA9715DA82}"/>
              </a:ext>
            </a:extLst>
          </p:cNvPr>
          <p:cNvPicPr>
            <a:picLocks noGrp="1" noChangeAspect="1"/>
          </p:cNvPicPr>
          <p:nvPr>
            <p:ph idx="1"/>
          </p:nvPr>
        </p:nvPicPr>
        <p:blipFill>
          <a:blip r:embed="rId2"/>
          <a:stretch>
            <a:fillRect/>
          </a:stretch>
        </p:blipFill>
        <p:spPr>
          <a:xfrm>
            <a:off x="2655407" y="1825625"/>
            <a:ext cx="6881185" cy="4351338"/>
          </a:xfrm>
        </p:spPr>
      </p:pic>
    </p:spTree>
    <p:extLst>
      <p:ext uri="{BB962C8B-B14F-4D97-AF65-F5344CB8AC3E}">
        <p14:creationId xmlns:p14="http://schemas.microsoft.com/office/powerpoint/2010/main" val="28987680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0741E-3CC9-4A38-8253-36576BF7F2DF}"/>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3D DESIGN PART-2</a:t>
            </a:r>
            <a:endParaRPr lang="en-CA" sz="4000" dirty="0">
              <a:latin typeface="Times New Roman" panose="02020603050405020304" pitchFamily="18"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B3F2D6E0-5AFE-4A85-85F7-CC20065F0446}"/>
              </a:ext>
            </a:extLst>
          </p:cNvPr>
          <p:cNvPicPr>
            <a:picLocks noGrp="1" noChangeAspect="1"/>
          </p:cNvPicPr>
          <p:nvPr>
            <p:ph idx="1"/>
          </p:nvPr>
        </p:nvPicPr>
        <p:blipFill>
          <a:blip r:embed="rId2"/>
          <a:stretch>
            <a:fillRect/>
          </a:stretch>
        </p:blipFill>
        <p:spPr>
          <a:xfrm>
            <a:off x="1925968" y="1825625"/>
            <a:ext cx="8340063" cy="4351338"/>
          </a:xfrm>
        </p:spPr>
      </p:pic>
    </p:spTree>
    <p:extLst>
      <p:ext uri="{BB962C8B-B14F-4D97-AF65-F5344CB8AC3E}">
        <p14:creationId xmlns:p14="http://schemas.microsoft.com/office/powerpoint/2010/main" val="33057368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D632B-D84E-44A2-91DD-CFE0ADDEA9C3}"/>
              </a:ext>
            </a:extLst>
          </p:cNvPr>
          <p:cNvSpPr>
            <a:spLocks noGrp="1"/>
          </p:cNvSpPr>
          <p:nvPr>
            <p:ph type="title"/>
          </p:nvPr>
        </p:nvSpPr>
        <p:spPr/>
        <p:txBody>
          <a:bodyPr>
            <a:normAutofit/>
          </a:bodyPr>
          <a:lstStyle/>
          <a:p>
            <a:r>
              <a:rPr lang="en-US" sz="4000">
                <a:latin typeface="Times New Roman" panose="02020603050405020304" pitchFamily="18" charset="0"/>
                <a:cs typeface="Times New Roman" panose="02020603050405020304" pitchFamily="18" charset="0"/>
              </a:rPr>
              <a:t>REFERECNCES</a:t>
            </a:r>
            <a:endParaRPr lang="en-CA" sz="40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1C5F376C-858C-43A3-81A6-8AB35E625A51}"/>
              </a:ext>
            </a:extLst>
          </p:cNvPr>
          <p:cNvSpPr>
            <a:spLocks noGrp="1" noChangeArrowheads="1"/>
          </p:cNvSpPr>
          <p:nvPr>
            <p:ph idx="1"/>
          </p:nvPr>
        </p:nvSpPr>
        <p:spPr bwMode="auto">
          <a:xfrm>
            <a:off x="754144" y="1634905"/>
            <a:ext cx="10850252" cy="4939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2352"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Ayibiowu, A. (2019, 09 13). </a:t>
            </a:r>
            <a:r>
              <a:rPr kumimoji="0" lang="en-US" altLang="en-US" sz="14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TOP 10 FREE PCB DESIGN SOFTWARE FOR 2019</a:t>
            </a: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Retrieved from Electronics-lab.com: </a:t>
            </a: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https://www.electronics-lab.com/top-10-free-pcb-design-software-2019/</a:t>
            </a:r>
            <a:endPar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en-US"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Easyeda. (n.d.). </a:t>
            </a:r>
            <a:r>
              <a:rPr kumimoji="0" lang="en-US" altLang="en-US" sz="14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Libraries</a:t>
            </a: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Retrieved from EASYEDA: </a:t>
            </a: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https://docs.easyeda.com/en/Schematic/Libraries/index.html</a:t>
            </a:r>
            <a:endPar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en-US"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Fahad, E. (2020, October 18). </a:t>
            </a:r>
            <a:r>
              <a:rPr kumimoji="0" lang="en-US" altLang="en-US" sz="14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Selecting a Power Supply for Raspberry Pi</a:t>
            </a: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Retrieved from Electronic Clinic: </a:t>
            </a: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https://www.electroniclinic.com/selecting-a-power-supply-for-raspberry-pi/</a:t>
            </a:r>
            <a:endPar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en-US"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Hommer. (n.d.). </a:t>
            </a:r>
            <a:r>
              <a:rPr kumimoji="0" lang="en-US" altLang="en-US" sz="14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How to Use EasyEDA to design PCB Schematic Step By Step</a:t>
            </a: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Retrieved from WELLPCB: </a:t>
            </a: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5"/>
              </a:rPr>
              <a:t>https://www.wellpcb.com/easyeda.html</a:t>
            </a:r>
            <a:endPar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en-US"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Janstar. (2015). </a:t>
            </a:r>
            <a:r>
              <a:rPr kumimoji="0" lang="en-US" altLang="en-US" sz="14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JanExampleCircuits</a:t>
            </a: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Retrieved from EASYEDA: </a:t>
            </a: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6"/>
              </a:rPr>
              <a:t>https://easyeda.com/janstar1122/jan_example_circuits-yjhN5dICw</a:t>
            </a:r>
            <a:endPar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en-US"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Lim, A. (2019, January 29). </a:t>
            </a:r>
            <a:r>
              <a:rPr kumimoji="0" lang="en-US" altLang="en-US" sz="14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What is a Schematic Diagram?</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i="1">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Retrieved from ThoughtCo.: </a:t>
            </a: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7"/>
              </a:rPr>
              <a:t>https://www.thoughtco.com/what-is-a-schematic-diagram-4584811</a:t>
            </a:r>
            <a:endPar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en-US"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Siva. (n.d.). </a:t>
            </a:r>
            <a:r>
              <a:rPr kumimoji="0" lang="en-US" altLang="en-US" sz="1400"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PCB Designing using EasyEDA</a:t>
            </a: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Retrieved from Instructables Circuits: </a:t>
            </a:r>
            <a:r>
              <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hlinkClick r:id="rId8"/>
              </a:rPr>
              <a:t>https://www.instructables.com/PCB-Designing-Using-EasyEDA/</a:t>
            </a:r>
            <a:endParaRPr kumimoji="0" lang="en-US" altLang="en-US" sz="1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en-US" sz="1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CA"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1703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8386171-E87D-46AB-8718-4CE2A8874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26">
            <a:extLst>
              <a:ext uri="{FF2B5EF4-FFF2-40B4-BE49-F238E27FC236}">
                <a16:creationId xmlns:a16="http://schemas.microsoft.com/office/drawing/2014/main" id="{207CB456-8849-413C-8210-B663779A3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13936D-D1EB-4E42-A97F-942BA1F3D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62FBB3-2646-4810-A363-4B15F8211835}"/>
              </a:ext>
            </a:extLst>
          </p:cNvPr>
          <p:cNvSpPr>
            <a:spLocks noGrp="1"/>
          </p:cNvSpPr>
          <p:nvPr>
            <p:ph type="title"/>
          </p:nvPr>
        </p:nvSpPr>
        <p:spPr>
          <a:xfrm>
            <a:off x="1524000" y="1337641"/>
            <a:ext cx="9144000" cy="2330002"/>
          </a:xfrm>
        </p:spPr>
        <p:txBody>
          <a:bodyPr vert="horz" lIns="91440" tIns="45720" rIns="91440" bIns="45720" rtlCol="0" anchor="b">
            <a:normAutofit/>
          </a:bodyPr>
          <a:lstStyle/>
          <a:p>
            <a:pPr algn="ctr"/>
            <a:r>
              <a:rPr lang="en-US" sz="5400" kern="1200">
                <a:solidFill>
                  <a:schemeClr val="tx1"/>
                </a:solidFill>
                <a:latin typeface="+mj-lt"/>
                <a:ea typeface="+mj-ea"/>
                <a:cs typeface="+mj-cs"/>
              </a:rPr>
              <a:t>THANK YOU</a:t>
            </a:r>
          </a:p>
        </p:txBody>
      </p:sp>
      <p:cxnSp>
        <p:nvCxnSpPr>
          <p:cNvPr id="13" name="Straight Connector 12">
            <a:extLst>
              <a:ext uri="{FF2B5EF4-FFF2-40B4-BE49-F238E27FC236}">
                <a16:creationId xmlns:a16="http://schemas.microsoft.com/office/drawing/2014/main" id="{AFA75EE9-0DE4-4982-A870-290AD61EAA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52800" y="3806097"/>
            <a:ext cx="5486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467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185F5B6-B665-43C9-BFBC-D9419AE1E377}"/>
              </a:ext>
            </a:extLst>
          </p:cNvPr>
          <p:cNvSpPr>
            <a:spLocks noGrp="1"/>
          </p:cNvSpPr>
          <p:nvPr>
            <p:ph type="title"/>
          </p:nvPr>
        </p:nvSpPr>
        <p:spPr>
          <a:xfrm>
            <a:off x="1288060" y="1369938"/>
            <a:ext cx="3210854" cy="4114800"/>
          </a:xfrm>
        </p:spPr>
        <p:txBody>
          <a:bodyPr>
            <a:normAutofit/>
          </a:bodyPr>
          <a:lstStyle/>
          <a:p>
            <a:pPr algn="r"/>
            <a:r>
              <a:rPr lang="en-US" sz="3100">
                <a:latin typeface="Times New Roman" panose="02020603050405020304" pitchFamily="18" charset="0"/>
                <a:cs typeface="Times New Roman" panose="02020603050405020304" pitchFamily="18" charset="0"/>
              </a:rPr>
              <a:t>INTRODUCTION TO A SCHEMATIC DIAGRAM</a:t>
            </a:r>
            <a:endParaRPr lang="en-CA" sz="3100">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F492F8DF-EE34-4FC5-9FFE-76EB2E3BBA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3168614" y="3429000"/>
            <a:ext cx="3200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567FCE7-ADD7-421F-B6CF-5EEDEFF01754}"/>
              </a:ext>
            </a:extLst>
          </p:cNvPr>
          <p:cNvSpPr>
            <a:spLocks noGrp="1"/>
          </p:cNvSpPr>
          <p:nvPr>
            <p:ph idx="1"/>
          </p:nvPr>
        </p:nvSpPr>
        <p:spPr>
          <a:xfrm>
            <a:off x="5030505" y="1371600"/>
            <a:ext cx="5872185" cy="4114800"/>
          </a:xfrm>
        </p:spPr>
        <p:txBody>
          <a:bodyPr anchor="ctr">
            <a:normAutofit/>
          </a:bodyPr>
          <a:lstStyle/>
          <a:p>
            <a:r>
              <a:rPr lang="en-US" sz="2000" b="0" i="0">
                <a:effectLst/>
                <a:latin typeface="Times New Roman" panose="02020603050405020304" pitchFamily="18" charset="0"/>
                <a:cs typeface="Times New Roman" panose="02020603050405020304" pitchFamily="18" charset="0"/>
              </a:rPr>
              <a:t>A schematic is defined as a picture that shows something in a simple way, using symbols. </a:t>
            </a:r>
          </a:p>
          <a:p>
            <a:pPr marL="0" indent="0">
              <a:buNone/>
            </a:pPr>
            <a:endParaRPr lang="en-US" sz="2000" b="0" i="0">
              <a:effectLst/>
              <a:latin typeface="Times New Roman" panose="02020603050405020304" pitchFamily="18" charset="0"/>
              <a:cs typeface="Times New Roman" panose="02020603050405020304" pitchFamily="18" charset="0"/>
            </a:endParaRPr>
          </a:p>
          <a:p>
            <a:r>
              <a:rPr lang="en-US" sz="2000" b="0" i="0">
                <a:effectLst/>
                <a:latin typeface="Times New Roman" panose="02020603050405020304" pitchFamily="18" charset="0"/>
                <a:cs typeface="Times New Roman" panose="02020603050405020304" pitchFamily="18" charset="0"/>
              </a:rPr>
              <a:t>I</a:t>
            </a:r>
            <a:r>
              <a:rPr lang="en-US" sz="2000">
                <a:latin typeface="Times New Roman" panose="02020603050405020304" pitchFamily="18" charset="0"/>
                <a:cs typeface="Times New Roman" panose="02020603050405020304" pitchFamily="18" charset="0"/>
              </a:rPr>
              <a:t>t</a:t>
            </a:r>
            <a:r>
              <a:rPr lang="en-US" sz="2000" b="0" i="0">
                <a:effectLst/>
                <a:latin typeface="Times New Roman" panose="02020603050405020304" pitchFamily="18" charset="0"/>
                <a:cs typeface="Times New Roman" panose="02020603050405020304" pitchFamily="18" charset="0"/>
              </a:rPr>
              <a:t> is a picture that represents the components of a process, device, or other object using abstract, often standardized symbols and lines. </a:t>
            </a:r>
          </a:p>
          <a:p>
            <a:pPr marL="0" indent="0">
              <a:buNone/>
            </a:pPr>
            <a:endParaRPr lang="en-US" sz="2000" b="0" i="0">
              <a:effectLst/>
              <a:latin typeface="Times New Roman" panose="02020603050405020304" pitchFamily="18" charset="0"/>
              <a:cs typeface="Times New Roman" panose="02020603050405020304" pitchFamily="18" charset="0"/>
            </a:endParaRPr>
          </a:p>
          <a:p>
            <a:r>
              <a:rPr lang="en-US" sz="2000" b="0" i="0">
                <a:effectLst/>
                <a:latin typeface="Times New Roman" panose="02020603050405020304" pitchFamily="18" charset="0"/>
                <a:cs typeface="Times New Roman" panose="02020603050405020304" pitchFamily="18" charset="0"/>
              </a:rPr>
              <a:t>Schematic diagrams only depict the significant components of a system, though some details in the diagram may also be exaggerated or introduced to facilitate the understanding of the system.</a:t>
            </a:r>
            <a:endParaRPr lang="en-CA"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7393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4A64D2-7F39-4935-904B-AB8D6B4D2B13}"/>
              </a:ext>
            </a:extLst>
          </p:cNvPr>
          <p:cNvSpPr>
            <a:spLocks noGrp="1"/>
          </p:cNvSpPr>
          <p:nvPr>
            <p:ph type="title"/>
          </p:nvPr>
        </p:nvSpPr>
        <p:spPr>
          <a:xfrm>
            <a:off x="1288060" y="1369938"/>
            <a:ext cx="3210854" cy="4114800"/>
          </a:xfrm>
        </p:spPr>
        <p:txBody>
          <a:bodyPr>
            <a:normAutofit/>
          </a:bodyPr>
          <a:lstStyle/>
          <a:p>
            <a:pPr algn="r"/>
            <a:r>
              <a:rPr lang="en-US" sz="3100">
                <a:latin typeface="Times New Roman" panose="02020603050405020304" pitchFamily="18" charset="0"/>
                <a:cs typeface="Times New Roman" panose="02020603050405020304" pitchFamily="18" charset="0"/>
              </a:rPr>
              <a:t>INTRODUCTION TO A SCHEMATIC DIAGRAM</a:t>
            </a:r>
            <a:endParaRPr lang="en-CA" sz="3100"/>
          </a:p>
        </p:txBody>
      </p:sp>
      <p:cxnSp>
        <p:nvCxnSpPr>
          <p:cNvPr id="14" name="Straight Connector 13">
            <a:extLst>
              <a:ext uri="{FF2B5EF4-FFF2-40B4-BE49-F238E27FC236}">
                <a16:creationId xmlns:a16="http://schemas.microsoft.com/office/drawing/2014/main" id="{F492F8DF-EE34-4FC5-9FFE-76EB2E3BBA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3168614" y="3429000"/>
            <a:ext cx="3200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9A37D00-0726-41FC-8A08-45DD7223F603}"/>
              </a:ext>
            </a:extLst>
          </p:cNvPr>
          <p:cNvSpPr>
            <a:spLocks noGrp="1"/>
          </p:cNvSpPr>
          <p:nvPr>
            <p:ph idx="1"/>
          </p:nvPr>
        </p:nvSpPr>
        <p:spPr>
          <a:xfrm>
            <a:off x="5030505" y="1371600"/>
            <a:ext cx="5872185" cy="4114800"/>
          </a:xfrm>
        </p:spPr>
        <p:txBody>
          <a:bodyPr anchor="ctr">
            <a:normAutofit/>
          </a:bodyPr>
          <a:lstStyle/>
          <a:p>
            <a:r>
              <a:rPr lang="en-US" sz="2200" b="0" i="0">
                <a:effectLst/>
                <a:latin typeface="Georgia" panose="02040502050405020303" pitchFamily="18" charset="0"/>
              </a:rPr>
              <a:t>Schematic diagrams do not include details that are not necessary for comprehending the information that the diagram was intended to convey. </a:t>
            </a:r>
          </a:p>
          <a:p>
            <a:pPr marL="0" indent="0">
              <a:buNone/>
            </a:pPr>
            <a:endParaRPr lang="en-US" sz="2200" b="0" i="0">
              <a:effectLst/>
              <a:latin typeface="Georgia" panose="02040502050405020303" pitchFamily="18" charset="0"/>
            </a:endParaRPr>
          </a:p>
          <a:p>
            <a:r>
              <a:rPr lang="en-US" sz="2200" b="0" i="0">
                <a:effectLst/>
                <a:latin typeface="Georgia" panose="02040502050405020303" pitchFamily="18" charset="0"/>
              </a:rPr>
              <a:t>For example, in a schematic diagram depicting an electrical circuit, we can see how the wires and components are connected together, but not photographs of the circuit itself.</a:t>
            </a:r>
            <a:endParaRPr lang="en-CA" sz="2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4434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BA1C5-A29D-4EB8-B11A-EA39897EB43E}"/>
              </a:ext>
            </a:extLst>
          </p:cNvPr>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EXAMPLE OF A SCHEMATIC DIAGRAM</a:t>
            </a:r>
            <a:endParaRPr lang="en-CA" sz="4000" dirty="0">
              <a:latin typeface="Times New Roman" panose="02020603050405020304" pitchFamily="18" charset="0"/>
              <a:cs typeface="Times New Roman" panose="02020603050405020304" pitchFamily="18" charset="0"/>
            </a:endParaRPr>
          </a:p>
        </p:txBody>
      </p:sp>
      <p:sp>
        <p:nvSpPr>
          <p:cNvPr id="7" name="Content Placeholder 6">
            <a:extLst>
              <a:ext uri="{FF2B5EF4-FFF2-40B4-BE49-F238E27FC236}">
                <a16:creationId xmlns:a16="http://schemas.microsoft.com/office/drawing/2014/main" id="{01731B32-4782-4FF3-93A1-EE8B40C5C177}"/>
              </a:ext>
            </a:extLst>
          </p:cNvPr>
          <p:cNvSpPr>
            <a:spLocks noGrp="1"/>
          </p:cNvSpPr>
          <p:nvPr>
            <p:ph idx="1"/>
          </p:nvPr>
        </p:nvSpPr>
        <p:spPr/>
        <p:txBody>
          <a:bodyPr/>
          <a:lstStyle/>
          <a:p>
            <a:pPr marL="0" indent="0">
              <a:buNone/>
            </a:pPr>
            <a:r>
              <a:rPr lang="en-US" dirty="0" err="1">
                <a:latin typeface="Times New Roman" panose="02020603050405020304" pitchFamily="18" charset="0"/>
                <a:cs typeface="Times New Roman" panose="02020603050405020304" pitchFamily="18" charset="0"/>
              </a:rPr>
              <a:t>Highpass</a:t>
            </a:r>
            <a:r>
              <a:rPr lang="en-US" dirty="0">
                <a:latin typeface="Times New Roman" panose="02020603050405020304" pitchFamily="18" charset="0"/>
                <a:cs typeface="Times New Roman" panose="02020603050405020304" pitchFamily="18" charset="0"/>
              </a:rPr>
              <a:t> filter 7Hz</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04E7FAC3-9FC9-466F-8393-BFDFA5B67458}"/>
              </a:ext>
            </a:extLst>
          </p:cNvPr>
          <p:cNvPicPr>
            <a:picLocks noChangeAspect="1"/>
          </p:cNvPicPr>
          <p:nvPr/>
        </p:nvPicPr>
        <p:blipFill>
          <a:blip r:embed="rId2"/>
          <a:stretch>
            <a:fillRect/>
          </a:stretch>
        </p:blipFill>
        <p:spPr>
          <a:xfrm>
            <a:off x="2973095" y="2816281"/>
            <a:ext cx="7053057" cy="2952221"/>
          </a:xfrm>
          <a:prstGeom prst="rect">
            <a:avLst/>
          </a:prstGeom>
        </p:spPr>
      </p:pic>
    </p:spTree>
    <p:extLst>
      <p:ext uri="{BB962C8B-B14F-4D97-AF65-F5344CB8AC3E}">
        <p14:creationId xmlns:p14="http://schemas.microsoft.com/office/powerpoint/2010/main" val="2061692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AE7C17-E547-4217-A867-07164DACF591}"/>
              </a:ext>
            </a:extLst>
          </p:cNvPr>
          <p:cNvSpPr>
            <a:spLocks noGrp="1"/>
          </p:cNvSpPr>
          <p:nvPr>
            <p:ph type="title"/>
          </p:nvPr>
        </p:nvSpPr>
        <p:spPr>
          <a:xfrm>
            <a:off x="1288060" y="1369938"/>
            <a:ext cx="3210854" cy="4114800"/>
          </a:xfrm>
        </p:spPr>
        <p:txBody>
          <a:bodyPr>
            <a:normAutofit/>
          </a:bodyPr>
          <a:lstStyle/>
          <a:p>
            <a:pPr algn="r"/>
            <a:r>
              <a:rPr lang="en-US" sz="3700">
                <a:latin typeface="Times New Roman" panose="02020603050405020304" pitchFamily="18" charset="0"/>
                <a:cs typeface="Times New Roman" panose="02020603050405020304" pitchFamily="18" charset="0"/>
              </a:rPr>
              <a:t>IMPORTANCE OF SCHEMATIC DIAGRAM IN A PROJECT </a:t>
            </a:r>
            <a:endParaRPr lang="en-CA" sz="3700">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F492F8DF-EE34-4FC5-9FFE-76EB2E3BBA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3168614" y="3429000"/>
            <a:ext cx="3200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9ACF2A7-4A96-4224-B546-0A0DCABD73C8}"/>
              </a:ext>
            </a:extLst>
          </p:cNvPr>
          <p:cNvSpPr>
            <a:spLocks noGrp="1"/>
          </p:cNvSpPr>
          <p:nvPr>
            <p:ph idx="1"/>
          </p:nvPr>
        </p:nvSpPr>
        <p:spPr>
          <a:xfrm>
            <a:off x="5030505" y="1371600"/>
            <a:ext cx="5872185" cy="4114800"/>
          </a:xfrm>
        </p:spPr>
        <p:txBody>
          <a:bodyPr anchor="ctr">
            <a:normAutofit/>
          </a:bodyPr>
          <a:lstStyle/>
          <a:p>
            <a:r>
              <a:rPr lang="en-US" sz="1900" i="0">
                <a:effectLst/>
                <a:latin typeface="Times New Roman" panose="02020603050405020304" pitchFamily="18" charset="0"/>
                <a:cs typeface="Times New Roman" panose="02020603050405020304" pitchFamily="18" charset="0"/>
              </a:rPr>
              <a:t>Schematic diagrams are typically associated with electrical circuits. Also called wiring diagrams or circuit diagrams, these diagrams show how the different components of a circuit are connected. </a:t>
            </a:r>
          </a:p>
          <a:p>
            <a:pPr marL="0" indent="0">
              <a:buNone/>
            </a:pPr>
            <a:endParaRPr lang="en-US" sz="1900" i="0">
              <a:effectLst/>
              <a:latin typeface="Times New Roman" panose="02020603050405020304" pitchFamily="18" charset="0"/>
              <a:cs typeface="Times New Roman" panose="02020603050405020304" pitchFamily="18" charset="0"/>
            </a:endParaRPr>
          </a:p>
          <a:p>
            <a:pPr marL="0" indent="0">
              <a:buNone/>
            </a:pPr>
            <a:endParaRPr lang="en-US" sz="1900">
              <a:latin typeface="Times New Roman" panose="02020603050405020304" pitchFamily="18" charset="0"/>
              <a:cs typeface="Times New Roman" panose="02020603050405020304" pitchFamily="18" charset="0"/>
            </a:endParaRPr>
          </a:p>
          <a:p>
            <a:pPr marL="0" indent="0">
              <a:buNone/>
            </a:pPr>
            <a:endParaRPr lang="en-US" sz="1900">
              <a:latin typeface="Times New Roman" panose="02020603050405020304" pitchFamily="18" charset="0"/>
              <a:cs typeface="Times New Roman" panose="02020603050405020304" pitchFamily="18" charset="0"/>
            </a:endParaRPr>
          </a:p>
          <a:p>
            <a:pPr marL="0" indent="0">
              <a:buNone/>
            </a:pPr>
            <a:endParaRPr lang="en-US" sz="1900" i="0">
              <a:effectLst/>
              <a:latin typeface="Times New Roman" panose="02020603050405020304" pitchFamily="18" charset="0"/>
              <a:cs typeface="Times New Roman" panose="02020603050405020304" pitchFamily="18" charset="0"/>
            </a:endParaRPr>
          </a:p>
          <a:p>
            <a:r>
              <a:rPr lang="en-US" sz="1900" i="0">
                <a:effectLst/>
                <a:latin typeface="Times New Roman" panose="02020603050405020304" pitchFamily="18" charset="0"/>
                <a:cs typeface="Times New Roman" panose="02020603050405020304" pitchFamily="18" charset="0"/>
              </a:rPr>
              <a:t>In these diagrams, lines represent connecting wires, while other elements like resistors, lamps, and switches are represented by standardized symbols called electrical schematic symbols.</a:t>
            </a:r>
          </a:p>
          <a:p>
            <a:pPr marL="0" indent="0">
              <a:buNone/>
            </a:pPr>
            <a:endParaRPr lang="en-US" sz="19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3146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C94D683-1222-40B8-8272-FAA6992EECD8}"/>
              </a:ext>
            </a:extLst>
          </p:cNvPr>
          <p:cNvSpPr>
            <a:spLocks noGrp="1"/>
          </p:cNvSpPr>
          <p:nvPr>
            <p:ph type="title"/>
          </p:nvPr>
        </p:nvSpPr>
        <p:spPr>
          <a:xfrm>
            <a:off x="1288060" y="1369938"/>
            <a:ext cx="3210854" cy="4114800"/>
          </a:xfrm>
        </p:spPr>
        <p:txBody>
          <a:bodyPr>
            <a:normAutofit/>
          </a:bodyPr>
          <a:lstStyle/>
          <a:p>
            <a:pPr algn="r"/>
            <a:r>
              <a:rPr lang="en-US" sz="3700">
                <a:latin typeface="Times New Roman" panose="02020603050405020304" pitchFamily="18" charset="0"/>
                <a:cs typeface="Times New Roman" panose="02020603050405020304" pitchFamily="18" charset="0"/>
              </a:rPr>
              <a:t>IMPORTANCE OF SCHEMATIC DIAGRAM IN A PROJECT </a:t>
            </a:r>
            <a:endParaRPr lang="en-CA" sz="3700"/>
          </a:p>
        </p:txBody>
      </p:sp>
      <p:cxnSp>
        <p:nvCxnSpPr>
          <p:cNvPr id="14" name="Straight Connector 13">
            <a:extLst>
              <a:ext uri="{FF2B5EF4-FFF2-40B4-BE49-F238E27FC236}">
                <a16:creationId xmlns:a16="http://schemas.microsoft.com/office/drawing/2014/main" id="{F492F8DF-EE34-4FC5-9FFE-76EB2E3BBA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3168614" y="3429000"/>
            <a:ext cx="3200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30D925-6057-40E4-9E22-A33BE5BAF44A}"/>
              </a:ext>
            </a:extLst>
          </p:cNvPr>
          <p:cNvSpPr>
            <a:spLocks noGrp="1"/>
          </p:cNvSpPr>
          <p:nvPr>
            <p:ph idx="1"/>
          </p:nvPr>
        </p:nvSpPr>
        <p:spPr>
          <a:xfrm>
            <a:off x="5030505" y="1371600"/>
            <a:ext cx="5872185" cy="4114800"/>
          </a:xfrm>
        </p:spPr>
        <p:txBody>
          <a:bodyPr anchor="ctr">
            <a:normAutofit/>
          </a:bodyPr>
          <a:lstStyle/>
          <a:p>
            <a:r>
              <a:rPr lang="en-US" sz="1700" b="0" i="0">
                <a:effectLst/>
                <a:latin typeface="Times New Roman" panose="02020603050405020304" pitchFamily="18" charset="0"/>
                <a:cs typeface="Times New Roman" panose="02020603050405020304" pitchFamily="18" charset="0"/>
              </a:rPr>
              <a:t>In electronics, having a schematic diagram on hand may help a user design an entire circuit before building it, or troubleshoot an electronic that has stopped working.</a:t>
            </a:r>
            <a:endParaRPr lang="en-US" sz="1700">
              <a:latin typeface="Times New Roman" panose="02020603050405020304" pitchFamily="18" charset="0"/>
              <a:cs typeface="Times New Roman" panose="02020603050405020304" pitchFamily="18" charset="0"/>
            </a:endParaRPr>
          </a:p>
          <a:p>
            <a:pPr marL="0" indent="0">
              <a:buNone/>
            </a:pPr>
            <a:endParaRPr lang="en-US" sz="1700">
              <a:latin typeface="Times New Roman" panose="02020603050405020304" pitchFamily="18" charset="0"/>
              <a:cs typeface="Times New Roman" panose="02020603050405020304" pitchFamily="18" charset="0"/>
            </a:endParaRPr>
          </a:p>
          <a:p>
            <a:r>
              <a:rPr lang="en-US" sz="1700" b="0" i="0">
                <a:effectLst/>
                <a:latin typeface="Times New Roman" panose="02020603050405020304" pitchFamily="18" charset="0"/>
                <a:cs typeface="Times New Roman" panose="02020603050405020304" pitchFamily="18" charset="0"/>
              </a:rPr>
              <a:t>Schematic diagrams may also be used to explain the general way that an electronic functions without detailing the hardware or software used in the actual electronic. </a:t>
            </a:r>
          </a:p>
          <a:p>
            <a:endParaRPr lang="en-US" sz="1700">
              <a:latin typeface="Times New Roman" panose="02020603050405020304" pitchFamily="18" charset="0"/>
              <a:cs typeface="Times New Roman" panose="02020603050405020304" pitchFamily="18" charset="0"/>
            </a:endParaRPr>
          </a:p>
          <a:p>
            <a:r>
              <a:rPr lang="en-US" sz="1700" b="0" i="0">
                <a:effectLst/>
                <a:latin typeface="Times New Roman" panose="02020603050405020304" pitchFamily="18" charset="0"/>
                <a:cs typeface="Times New Roman" panose="02020603050405020304" pitchFamily="18" charset="0"/>
              </a:rPr>
              <a:t>For example, to explain how a computer projects the words you type on a screen, you might use a schematic diagram that shows how information passes from the keys you press to a word processing program, and finally to the computer screen.</a:t>
            </a:r>
            <a:endParaRPr lang="en-CA" sz="1700">
              <a:latin typeface="Times New Roman" panose="02020603050405020304" pitchFamily="18" charset="0"/>
              <a:cs typeface="Times New Roman" panose="02020603050405020304" pitchFamily="18" charset="0"/>
            </a:endParaRPr>
          </a:p>
          <a:p>
            <a:endParaRPr lang="en-CA" sz="17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4203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TotalTime>
  <Words>2279</Words>
  <Application>Microsoft Office PowerPoint</Application>
  <PresentationFormat>Widescreen</PresentationFormat>
  <Paragraphs>195</Paragraphs>
  <Slides>44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Georgia</vt:lpstr>
      <vt:lpstr>Times New Roman</vt:lpstr>
      <vt:lpstr>Office Theme</vt:lpstr>
      <vt:lpstr>SMART MEDICINE REMINDER AND VENDING MACHINE </vt:lpstr>
      <vt:lpstr>INTRODUCTION</vt:lpstr>
      <vt:lpstr>ENGINEERING DESIGN</vt:lpstr>
      <vt:lpstr>BLOCK DIAGRAM</vt:lpstr>
      <vt:lpstr>INTRODUCTION TO A SCHEMATIC DIAGRAM</vt:lpstr>
      <vt:lpstr>INTRODUCTION TO A SCHEMATIC DIAGRAM</vt:lpstr>
      <vt:lpstr>EXAMPLE OF A SCHEMATIC DIAGRAM</vt:lpstr>
      <vt:lpstr>IMPORTANCE OF SCHEMATIC DIAGRAM IN A PROJECT </vt:lpstr>
      <vt:lpstr>IMPORTANCE OF SCHEMATIC DIAGRAM IN A PROJECT </vt:lpstr>
      <vt:lpstr>POPULAR (Open-Source) SOFTWARES AVAILABLE FOR SCHEMATIC DESGIN</vt:lpstr>
      <vt:lpstr>POPULAR (Open-Source) SOFTWARES AVAILABLE FOR SCHEMATIC DESGIN</vt:lpstr>
      <vt:lpstr>POPULAR (Open-Source) SOFTWARES AVAILABLE FOR SCHEMATIC DESGIN</vt:lpstr>
      <vt:lpstr>POPULAR (Open-Source) SOFTWARES AVAILABLE FOR SCHEMATIC DESGIN</vt:lpstr>
      <vt:lpstr>POPULAR (Open-Source) SOFTWARES AVAILABLE FOR SCHEMATIC DESGIN</vt:lpstr>
      <vt:lpstr>POPULAR (Open-Source) SOFTWARES AVAILABLE FOR SCHEMATIC DESGIN</vt:lpstr>
      <vt:lpstr>STEPS TO REGISTER</vt:lpstr>
      <vt:lpstr>GETTING STARTED WITH EASY EDA</vt:lpstr>
      <vt:lpstr>CREATING A PROJECT</vt:lpstr>
      <vt:lpstr>CREATING A PROJECT</vt:lpstr>
      <vt:lpstr>STEPS FOR COMPLETING A SCHEMATIC AND PCB DESIGN</vt:lpstr>
      <vt:lpstr>DESIGNIGN A SCHEMATIC</vt:lpstr>
      <vt:lpstr>DESIGNIGN A SCHEMATIC</vt:lpstr>
      <vt:lpstr>DESIGNIGN A SCHEMATIC</vt:lpstr>
      <vt:lpstr>DESIGNIGN A SCHEMATIC</vt:lpstr>
      <vt:lpstr>DESIGNIGN A SCHEMATIC</vt:lpstr>
      <vt:lpstr>DESIGNIGN A SCHEMATIC</vt:lpstr>
      <vt:lpstr>DESIGNIGN A SCHEMATIC</vt:lpstr>
      <vt:lpstr>DESIGNING PCB</vt:lpstr>
      <vt:lpstr>DESIGNING PCB</vt:lpstr>
      <vt:lpstr>DESIGNING PCB</vt:lpstr>
      <vt:lpstr>DESIGNING PCB</vt:lpstr>
      <vt:lpstr>DESIGNING PCB</vt:lpstr>
      <vt:lpstr>DESIGNING PCB</vt:lpstr>
      <vt:lpstr>DESIGNING PCB</vt:lpstr>
      <vt:lpstr>3DVIEW OF THE PCB DESIGN</vt:lpstr>
      <vt:lpstr>SCHEMATIC DESIGN FOR THE PROJECT </vt:lpstr>
      <vt:lpstr>SCHEMATIC DESIGN PART-1</vt:lpstr>
      <vt:lpstr>PCB DESIGN PART-1</vt:lpstr>
      <vt:lpstr>3D DESIGN PART-1</vt:lpstr>
      <vt:lpstr>SCHEMATIC DESIGN PART-2</vt:lpstr>
      <vt:lpstr>PCB DESIGN PART-2</vt:lpstr>
      <vt:lpstr>3D DESIGN PART-2</vt:lpstr>
      <vt:lpstr>REFERECNCES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MEDICINE REMINDER AND VENDING MACHINE</dc:title>
  <dc:creator>nishithakodur@outlook.com</dc:creator>
  <cp:lastModifiedBy>nishithakodur@outlook.com</cp:lastModifiedBy>
  <cp:revision>341</cp:revision>
  <dcterms:created xsi:type="dcterms:W3CDTF">2021-06-18T17:58:46Z</dcterms:created>
  <dcterms:modified xsi:type="dcterms:W3CDTF">2021-06-21T17:09:17Z</dcterms:modified>
</cp:coreProperties>
</file>